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0.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660" r:id="rId2"/>
    <p:sldMasterId id="2147483773" r:id="rId3"/>
    <p:sldMasterId id="2147483834" r:id="rId4"/>
    <p:sldMasterId id="2147483835" r:id="rId5"/>
    <p:sldMasterId id="2147483838" r:id="rId6"/>
    <p:sldMasterId id="2147483836" r:id="rId7"/>
    <p:sldMasterId id="2147483788" r:id="rId8"/>
    <p:sldMasterId id="2147483798" r:id="rId9"/>
    <p:sldMasterId id="2147483808" r:id="rId10"/>
    <p:sldMasterId id="2147483811" r:id="rId11"/>
  </p:sldMasterIdLst>
  <p:notesMasterIdLst>
    <p:notesMasterId r:id="rId36"/>
  </p:notesMasterIdLst>
  <p:handoutMasterIdLst>
    <p:handoutMasterId r:id="rId37"/>
  </p:handoutMasterIdLst>
  <p:sldIdLst>
    <p:sldId id="450" r:id="rId12"/>
    <p:sldId id="451" r:id="rId13"/>
    <p:sldId id="452" r:id="rId14"/>
    <p:sldId id="453" r:id="rId15"/>
    <p:sldId id="454" r:id="rId16"/>
    <p:sldId id="456" r:id="rId17"/>
    <p:sldId id="457" r:id="rId18"/>
    <p:sldId id="473" r:id="rId19"/>
    <p:sldId id="470" r:id="rId20"/>
    <p:sldId id="474" r:id="rId21"/>
    <p:sldId id="459" r:id="rId22"/>
    <p:sldId id="463" r:id="rId23"/>
    <p:sldId id="461" r:id="rId24"/>
    <p:sldId id="469" r:id="rId25"/>
    <p:sldId id="462" r:id="rId26"/>
    <p:sldId id="472" r:id="rId27"/>
    <p:sldId id="464" r:id="rId28"/>
    <p:sldId id="466" r:id="rId29"/>
    <p:sldId id="467" r:id="rId30"/>
    <p:sldId id="468" r:id="rId31"/>
    <p:sldId id="475" r:id="rId32"/>
    <p:sldId id="471" r:id="rId33"/>
    <p:sldId id="298" r:id="rId34"/>
    <p:sldId id="448" r:id="rId35"/>
  </p:sldIdLst>
  <p:sldSz cx="12192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sen, Jarrud" initials="OJ" lastIdx="1" clrIdx="0">
    <p:extLst>
      <p:ext uri="{19B8F6BF-5375-455C-9EA6-DF929625EA0E}">
        <p15:presenceInfo xmlns:p15="http://schemas.microsoft.com/office/powerpoint/2012/main" userId="Olsen, Jarru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CC6600"/>
    <a:srgbClr val="33CC33"/>
    <a:srgbClr val="FFFF66"/>
    <a:srgbClr val="ACACB4"/>
    <a:srgbClr val="B3B9C1"/>
    <a:srgbClr val="008000"/>
    <a:srgbClr val="3593B4"/>
    <a:srgbClr val="4472C4"/>
    <a:srgbClr val="0C3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068" autoAdjust="0"/>
    <p:restoredTop sz="94704" autoAdjust="0"/>
  </p:normalViewPr>
  <p:slideViewPr>
    <p:cSldViewPr snapToGrid="0">
      <p:cViewPr varScale="1">
        <p:scale>
          <a:sx n="60" d="100"/>
          <a:sy n="60" d="100"/>
        </p:scale>
        <p:origin x="90" y="59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customXml" Target="../customXml/item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commentAuthors" Target="commentAuthors.xml"/><Relationship Id="rId20" Type="http://schemas.openxmlformats.org/officeDocument/2006/relationships/slide" Target="slides/slide9.xml"/><Relationship Id="rId4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1850FC-0111-4530-8069-5BDB7EE3F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5434A2B7-7023-4287-ADEC-44168DDA0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1244F-BAAC-45B5-BE6F-6ECD5C0CEA5F}" type="datetimeFigureOut">
              <a:rPr lang="en-US" smtClean="0">
                <a:latin typeface="Verdana" panose="020B0604030504040204" pitchFamily="34" charset="0"/>
              </a:rPr>
              <a:t>3/7/2021</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CFCCF615-D79F-4581-A805-9003A186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0C23E9B9-E747-4066-82AE-D06C982B6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754751-CC16-4FBD-9C1B-1EDE4CFB6AA6}"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343969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9FCBEF9A-153E-470E-A98E-C452CE46A127}" type="datetimeFigureOut">
              <a:rPr lang="en-US" smtClean="0"/>
              <a:pPr/>
              <a:t>3/7/2021</a:t>
            </a:fld>
            <a:endParaRPr lang="en-US" dirty="0"/>
          </a:p>
        </p:txBody>
      </p:sp>
      <p:sp>
        <p:nvSpPr>
          <p:cNvPr id="4" name="Slide Image Placeholder 3"/>
          <p:cNvSpPr>
            <a:spLocks noGrp="1" noRot="1" noChangeAspect="1"/>
          </p:cNvSpPr>
          <p:nvPr>
            <p:ph type="sldImg" idx="2"/>
          </p:nvPr>
        </p:nvSpPr>
        <p:spPr>
          <a:xfrm>
            <a:off x="0" y="1143000"/>
            <a:ext cx="68580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BCDB3FBC-CC89-40CE-A21A-731FB3BB2AD3}" type="slidenum">
              <a:rPr lang="en-US" smtClean="0"/>
              <a:pPr/>
              <a:t>‹#›</a:t>
            </a:fld>
            <a:endParaRPr lang="en-US" dirty="0"/>
          </a:p>
        </p:txBody>
      </p:sp>
    </p:spTree>
    <p:extLst>
      <p:ext uri="{BB962C8B-B14F-4D97-AF65-F5344CB8AC3E}">
        <p14:creationId xmlns:p14="http://schemas.microsoft.com/office/powerpoint/2010/main" val="329587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Clear up any confusion and answer questions.</a:t>
            </a:r>
          </a:p>
        </p:txBody>
      </p:sp>
      <p:sp>
        <p:nvSpPr>
          <p:cNvPr id="4" name="Slide Number Placeholder 3"/>
          <p:cNvSpPr>
            <a:spLocks noGrp="1"/>
          </p:cNvSpPr>
          <p:nvPr>
            <p:ph type="sldNum" sz="quarter" idx="10"/>
          </p:nvPr>
        </p:nvSpPr>
        <p:spPr/>
        <p:txBody>
          <a:bodyPr/>
          <a:lstStyle/>
          <a:p>
            <a:fld id="{77542409-6A04-4DC6-AC3A-D3758287A8F2}" type="slidenum">
              <a:rPr lang="uk-UA" smtClean="0"/>
              <a:pPr/>
              <a:t>23</a:t>
            </a:fld>
            <a:endParaRPr lang="uk-UA" dirty="0"/>
          </a:p>
        </p:txBody>
      </p:sp>
    </p:spTree>
    <p:extLst>
      <p:ext uri="{BB962C8B-B14F-4D97-AF65-F5344CB8AC3E}">
        <p14:creationId xmlns:p14="http://schemas.microsoft.com/office/powerpoint/2010/main" val="12701582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9.jpeg"/><Relationship Id="rId1" Type="http://schemas.openxmlformats.org/officeDocument/2006/relationships/slideMaster" Target="../slideMasters/slideMaster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g"/><Relationship Id="rId7" Type="http://schemas.openxmlformats.org/officeDocument/2006/relationships/image" Target="../media/image4.sv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1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Master" Target="../slideMasters/slideMaster10.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Master" Target="../slideMasters/slideMaster10.xml"/><Relationship Id="rId6" Type="http://schemas.openxmlformats.org/officeDocument/2006/relationships/image" Target="../media/image55.jpeg"/><Relationship Id="rId5" Type="http://schemas.openxmlformats.org/officeDocument/2006/relationships/image" Target="../media/image54.jpg"/><Relationship Id="rId4" Type="http://schemas.openxmlformats.org/officeDocument/2006/relationships/image" Target="../media/image53.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jpe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11414A5-D74F-4FA5-9719-F1FEC78930B8}"/>
              </a:ext>
            </a:extLst>
          </p:cNvPr>
          <p:cNvGrpSpPr/>
          <p:nvPr userDrawn="1"/>
        </p:nvGrpSpPr>
        <p:grpSpPr>
          <a:xfrm>
            <a:off x="1061169" y="253072"/>
            <a:ext cx="383814" cy="412795"/>
            <a:chOff x="124747" y="271829"/>
            <a:chExt cx="383814" cy="412795"/>
          </a:xfrm>
        </p:grpSpPr>
        <p:sp>
          <p:nvSpPr>
            <p:cNvPr id="3" name="Oval 2">
              <a:extLst>
                <a:ext uri="{FF2B5EF4-FFF2-40B4-BE49-F238E27FC236}">
                  <a16:creationId xmlns:a16="http://schemas.microsoft.com/office/drawing/2014/main" id="{F159D0CE-B87D-451B-AB20-E2AF9F4051BC}"/>
                </a:ext>
              </a:extLst>
            </p:cNvPr>
            <p:cNvSpPr/>
            <p:nvPr userDrawn="1"/>
          </p:nvSpPr>
          <p:spPr>
            <a:xfrm>
              <a:off x="124747" y="300810"/>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ountains">
              <a:extLst>
                <a:ext uri="{FF2B5EF4-FFF2-40B4-BE49-F238E27FC236}">
                  <a16:creationId xmlns:a16="http://schemas.microsoft.com/office/drawing/2014/main" id="{1CB5722B-995D-4703-92D6-314C46C47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2219" y="271829"/>
              <a:ext cx="349216" cy="349216"/>
            </a:xfrm>
            <a:prstGeom prst="rect">
              <a:avLst/>
            </a:prstGeom>
          </p:spPr>
        </p:pic>
      </p:grpSp>
      <p:graphicFrame>
        <p:nvGraphicFramePr>
          <p:cNvPr id="5" name="Table 5">
            <a:extLst>
              <a:ext uri="{FF2B5EF4-FFF2-40B4-BE49-F238E27FC236}">
                <a16:creationId xmlns:a16="http://schemas.microsoft.com/office/drawing/2014/main" id="{67BEBA08-CFBE-4275-8D3D-CAAEC3F97DE9}"/>
              </a:ext>
            </a:extLst>
          </p:cNvPr>
          <p:cNvGraphicFramePr>
            <a:graphicFrameLocks noGrp="1"/>
          </p:cNvGraphicFramePr>
          <p:nvPr userDrawn="1">
            <p:extLst>
              <p:ext uri="{D42A27DB-BD31-4B8C-83A1-F6EECF244321}">
                <p14:modId xmlns:p14="http://schemas.microsoft.com/office/powerpoint/2010/main" val="549415371"/>
              </p:ext>
            </p:extLst>
          </p:nvPr>
        </p:nvGraphicFramePr>
        <p:xfrm>
          <a:off x="1567766" y="173502"/>
          <a:ext cx="8128000" cy="499871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595736865"/>
                    </a:ext>
                  </a:extLst>
                </a:gridCol>
              </a:tblGrid>
              <a:tr h="555413">
                <a:tc>
                  <a:txBody>
                    <a:bodyPr/>
                    <a:lstStyle/>
                    <a:p>
                      <a:r>
                        <a:rPr lang="en-US" b="1" dirty="0">
                          <a:solidFill>
                            <a:schemeClr val="tx1"/>
                          </a:solidFill>
                          <a:latin typeface="Verdana" panose="020B0604030504040204" pitchFamily="34" charset="0"/>
                          <a:ea typeface="Verdana" panose="020B0604030504040204" pitchFamily="34" charset="0"/>
                        </a:rPr>
                        <a:t>Earth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780087"/>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699892"/>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Structure of Life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776338"/>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27407"/>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Force and 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51966"/>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Ecosystems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95953"/>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Weather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35086"/>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Chemistry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601810"/>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Body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80160"/>
                  </a:ext>
                </a:extLst>
              </a:tr>
            </a:tbl>
          </a:graphicData>
        </a:graphic>
      </p:graphicFrame>
      <p:grpSp>
        <p:nvGrpSpPr>
          <p:cNvPr id="11" name="Group 10">
            <a:extLst>
              <a:ext uri="{FF2B5EF4-FFF2-40B4-BE49-F238E27FC236}">
                <a16:creationId xmlns:a16="http://schemas.microsoft.com/office/drawing/2014/main" id="{C39C8212-AB99-44E7-BBB7-0CEA0259390F}"/>
              </a:ext>
            </a:extLst>
          </p:cNvPr>
          <p:cNvGrpSpPr/>
          <p:nvPr userDrawn="1"/>
        </p:nvGrpSpPr>
        <p:grpSpPr>
          <a:xfrm>
            <a:off x="1061169" y="1915497"/>
            <a:ext cx="383814" cy="383814"/>
            <a:chOff x="245327" y="185254"/>
            <a:chExt cx="383814" cy="383814"/>
          </a:xfrm>
        </p:grpSpPr>
        <p:sp>
          <p:nvSpPr>
            <p:cNvPr id="8" name="Oval 7">
              <a:extLst>
                <a:ext uri="{FF2B5EF4-FFF2-40B4-BE49-F238E27FC236}">
                  <a16:creationId xmlns:a16="http://schemas.microsoft.com/office/drawing/2014/main" id="{7DADF785-3BF2-4658-8EA2-46B7607F06B3}"/>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un">
              <a:extLst>
                <a:ext uri="{FF2B5EF4-FFF2-40B4-BE49-F238E27FC236}">
                  <a16:creationId xmlns:a16="http://schemas.microsoft.com/office/drawing/2014/main" id="{A91CE483-F936-4293-AFA6-F36686D16B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627" y="211554"/>
              <a:ext cx="331214" cy="331214"/>
            </a:xfrm>
            <a:prstGeom prst="rect">
              <a:avLst/>
            </a:prstGeom>
          </p:spPr>
        </p:pic>
      </p:grpSp>
      <p:grpSp>
        <p:nvGrpSpPr>
          <p:cNvPr id="31" name="Group 30">
            <a:extLst>
              <a:ext uri="{FF2B5EF4-FFF2-40B4-BE49-F238E27FC236}">
                <a16:creationId xmlns:a16="http://schemas.microsoft.com/office/drawing/2014/main" id="{79028D8F-533E-4190-8BE5-97EED1D78689}"/>
              </a:ext>
            </a:extLst>
          </p:cNvPr>
          <p:cNvGrpSpPr/>
          <p:nvPr userDrawn="1"/>
        </p:nvGrpSpPr>
        <p:grpSpPr>
          <a:xfrm>
            <a:off x="1050970" y="3548941"/>
            <a:ext cx="404212" cy="404212"/>
            <a:chOff x="1050970" y="3562862"/>
            <a:chExt cx="404212" cy="404212"/>
          </a:xfrm>
        </p:grpSpPr>
        <p:sp>
          <p:nvSpPr>
            <p:cNvPr id="12" name="Oval 11">
              <a:extLst>
                <a:ext uri="{FF2B5EF4-FFF2-40B4-BE49-F238E27FC236}">
                  <a16:creationId xmlns:a16="http://schemas.microsoft.com/office/drawing/2014/main" id="{C750FCE4-F4E5-49A0-B16D-8C3496636BA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Umbrella">
              <a:extLst>
                <a:ext uri="{FF2B5EF4-FFF2-40B4-BE49-F238E27FC236}">
                  <a16:creationId xmlns:a16="http://schemas.microsoft.com/office/drawing/2014/main" id="{A6AB9D6E-B3A0-47D5-9C94-6C906D85FC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1169" y="3573061"/>
              <a:ext cx="383814" cy="383814"/>
            </a:xfrm>
            <a:prstGeom prst="rect">
              <a:avLst/>
            </a:prstGeom>
          </p:spPr>
        </p:pic>
      </p:grpSp>
      <p:grpSp>
        <p:nvGrpSpPr>
          <p:cNvPr id="16" name="Group 15">
            <a:extLst>
              <a:ext uri="{FF2B5EF4-FFF2-40B4-BE49-F238E27FC236}">
                <a16:creationId xmlns:a16="http://schemas.microsoft.com/office/drawing/2014/main" id="{45EF8201-D937-4B8F-9077-19E52154BFE6}"/>
              </a:ext>
            </a:extLst>
          </p:cNvPr>
          <p:cNvGrpSpPr/>
          <p:nvPr userDrawn="1"/>
        </p:nvGrpSpPr>
        <p:grpSpPr>
          <a:xfrm>
            <a:off x="1061169" y="1371016"/>
            <a:ext cx="383814" cy="383814"/>
            <a:chOff x="245327" y="185254"/>
            <a:chExt cx="383814" cy="383814"/>
          </a:xfrm>
        </p:grpSpPr>
        <p:sp>
          <p:nvSpPr>
            <p:cNvPr id="14" name="Oval 13">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9" name="Group 18">
            <a:extLst>
              <a:ext uri="{FF2B5EF4-FFF2-40B4-BE49-F238E27FC236}">
                <a16:creationId xmlns:a16="http://schemas.microsoft.com/office/drawing/2014/main" id="{804C5BCF-55F5-44D3-9FDF-59E5CC073B93}"/>
              </a:ext>
            </a:extLst>
          </p:cNvPr>
          <p:cNvGrpSpPr/>
          <p:nvPr userDrawn="1"/>
        </p:nvGrpSpPr>
        <p:grpSpPr>
          <a:xfrm>
            <a:off x="1061169" y="3004460"/>
            <a:ext cx="383814" cy="383814"/>
            <a:chOff x="245327" y="189642"/>
            <a:chExt cx="383814" cy="383814"/>
          </a:xfrm>
        </p:grpSpPr>
        <p:sp>
          <p:nvSpPr>
            <p:cNvPr id="17" name="Oval 16">
              <a:extLst>
                <a:ext uri="{FF2B5EF4-FFF2-40B4-BE49-F238E27FC236}">
                  <a16:creationId xmlns:a16="http://schemas.microsoft.com/office/drawing/2014/main" id="{43F03DFE-7B38-4E2C-8C65-4E8C1439D623}"/>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Deciduous tree">
              <a:extLst>
                <a:ext uri="{FF2B5EF4-FFF2-40B4-BE49-F238E27FC236}">
                  <a16:creationId xmlns:a16="http://schemas.microsoft.com/office/drawing/2014/main" id="{39C5186B-B5A1-4651-BF50-EC63DE4D112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grpSp>
        <p:nvGrpSpPr>
          <p:cNvPr id="22" name="Group 21">
            <a:extLst>
              <a:ext uri="{FF2B5EF4-FFF2-40B4-BE49-F238E27FC236}">
                <a16:creationId xmlns:a16="http://schemas.microsoft.com/office/drawing/2014/main" id="{3C85C68D-7B80-43A7-8EF6-C646E51738F0}"/>
              </a:ext>
            </a:extLst>
          </p:cNvPr>
          <p:cNvGrpSpPr/>
          <p:nvPr userDrawn="1"/>
        </p:nvGrpSpPr>
        <p:grpSpPr>
          <a:xfrm>
            <a:off x="1061169" y="4665497"/>
            <a:ext cx="383814" cy="383814"/>
            <a:chOff x="254440" y="410958"/>
            <a:chExt cx="383814" cy="383814"/>
          </a:xfrm>
        </p:grpSpPr>
        <p:sp>
          <p:nvSpPr>
            <p:cNvPr id="20" name="Oval 19">
              <a:extLst>
                <a:ext uri="{FF2B5EF4-FFF2-40B4-BE49-F238E27FC236}">
                  <a16:creationId xmlns:a16="http://schemas.microsoft.com/office/drawing/2014/main" id="{31978E26-5111-420E-B5CF-68C85E5A5FAF}"/>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Brain in head">
              <a:extLst>
                <a:ext uri="{FF2B5EF4-FFF2-40B4-BE49-F238E27FC236}">
                  <a16:creationId xmlns:a16="http://schemas.microsoft.com/office/drawing/2014/main" id="{FB283A47-A446-4155-A895-5A2B620735F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4440" y="410958"/>
              <a:ext cx="383814" cy="383814"/>
            </a:xfrm>
            <a:prstGeom prst="rect">
              <a:avLst/>
            </a:prstGeom>
          </p:spPr>
        </p:pic>
      </p:grpSp>
      <p:grpSp>
        <p:nvGrpSpPr>
          <p:cNvPr id="25" name="Group 24">
            <a:extLst>
              <a:ext uri="{FF2B5EF4-FFF2-40B4-BE49-F238E27FC236}">
                <a16:creationId xmlns:a16="http://schemas.microsoft.com/office/drawing/2014/main" id="{A7C36C6D-2C34-4DCD-9CA6-682001C5CEC8}"/>
              </a:ext>
            </a:extLst>
          </p:cNvPr>
          <p:cNvGrpSpPr/>
          <p:nvPr userDrawn="1"/>
        </p:nvGrpSpPr>
        <p:grpSpPr>
          <a:xfrm>
            <a:off x="1061169" y="4113820"/>
            <a:ext cx="383814" cy="391009"/>
            <a:chOff x="229607" y="146696"/>
            <a:chExt cx="383814" cy="391009"/>
          </a:xfrm>
        </p:grpSpPr>
        <p:sp>
          <p:nvSpPr>
            <p:cNvPr id="23" name="Oval 22">
              <a:extLst>
                <a:ext uri="{FF2B5EF4-FFF2-40B4-BE49-F238E27FC236}">
                  <a16:creationId xmlns:a16="http://schemas.microsoft.com/office/drawing/2014/main" id="{321B2BEA-6D64-42FC-A4E3-FB04747E4A3B}"/>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Flask">
              <a:extLst>
                <a:ext uri="{FF2B5EF4-FFF2-40B4-BE49-F238E27FC236}">
                  <a16:creationId xmlns:a16="http://schemas.microsoft.com/office/drawing/2014/main" id="{28487752-6F80-4B71-BEE4-43206D012B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607" y="146696"/>
              <a:ext cx="383814" cy="383814"/>
            </a:xfrm>
            <a:prstGeom prst="rect">
              <a:avLst/>
            </a:prstGeom>
          </p:spPr>
        </p:pic>
      </p:grpSp>
      <p:grpSp>
        <p:nvGrpSpPr>
          <p:cNvPr id="28" name="Group 27">
            <a:extLst>
              <a:ext uri="{FF2B5EF4-FFF2-40B4-BE49-F238E27FC236}">
                <a16:creationId xmlns:a16="http://schemas.microsoft.com/office/drawing/2014/main" id="{8AD4AA85-F00B-46FB-BB2B-9150B869B91A}"/>
              </a:ext>
            </a:extLst>
          </p:cNvPr>
          <p:cNvGrpSpPr/>
          <p:nvPr userDrawn="1"/>
        </p:nvGrpSpPr>
        <p:grpSpPr>
          <a:xfrm>
            <a:off x="1061169" y="826534"/>
            <a:ext cx="383815" cy="383815"/>
            <a:chOff x="245327" y="410956"/>
            <a:chExt cx="383815" cy="383815"/>
          </a:xfrm>
        </p:grpSpPr>
        <p:sp>
          <p:nvSpPr>
            <p:cNvPr id="26" name="Oval 25">
              <a:extLst>
                <a:ext uri="{FF2B5EF4-FFF2-40B4-BE49-F238E27FC236}">
                  <a16:creationId xmlns:a16="http://schemas.microsoft.com/office/drawing/2014/main" id="{9094F812-1FD6-4AB0-81AE-0DDF7AC6536C}"/>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CFA2B7C-2595-427C-897A-386AE650024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8C342926-515B-49EC-97BF-79F7444F21DF}"/>
              </a:ext>
            </a:extLst>
          </p:cNvPr>
          <p:cNvGrpSpPr/>
          <p:nvPr userDrawn="1"/>
        </p:nvGrpSpPr>
        <p:grpSpPr>
          <a:xfrm>
            <a:off x="1055994" y="2459978"/>
            <a:ext cx="388989" cy="383815"/>
            <a:chOff x="1055994" y="2436706"/>
            <a:chExt cx="388989" cy="383815"/>
          </a:xfrm>
        </p:grpSpPr>
        <p:sp>
          <p:nvSpPr>
            <p:cNvPr id="29" name="Oval 28">
              <a:extLst>
                <a:ext uri="{FF2B5EF4-FFF2-40B4-BE49-F238E27FC236}">
                  <a16:creationId xmlns:a16="http://schemas.microsoft.com/office/drawing/2014/main" id="{DF69717E-2F0C-4CE4-BC26-EA245F89B35E}"/>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Gears">
              <a:extLst>
                <a:ext uri="{FF2B5EF4-FFF2-40B4-BE49-F238E27FC236}">
                  <a16:creationId xmlns:a16="http://schemas.microsoft.com/office/drawing/2014/main" id="{EDA183B6-35C2-4498-B48F-390E2A28DB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946815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8077199" y="190960"/>
            <a:ext cx="3765825" cy="5062924"/>
          </a:xfrm>
          <a:prstGeom prst="rect">
            <a:avLst/>
          </a:prstGeom>
        </p:spPr>
        <p:txBody>
          <a:bodyPr vert="horz"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Forces</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charges create </a:t>
            </a: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forces</a:t>
            </a: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Like magnets, there are two types of charges – positive and negative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Like magnets, the forces either attract or repel</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This is called static electricity, which does not move through a current</a:t>
            </a:r>
          </a:p>
        </p:txBody>
      </p:sp>
      <p:pic>
        <p:nvPicPr>
          <p:cNvPr id="4" name="Picture 3">
            <a:extLst>
              <a:ext uri="{FF2B5EF4-FFF2-40B4-BE49-F238E27FC236}">
                <a16:creationId xmlns:a16="http://schemas.microsoft.com/office/drawing/2014/main" id="{6B41144F-6D11-466A-B1A4-02DFF326FC80}"/>
              </a:ext>
            </a:extLst>
          </p:cNvPr>
          <p:cNvPicPr>
            <a:picLocks noChangeAspect="1"/>
          </p:cNvPicPr>
          <p:nvPr userDrawn="1"/>
        </p:nvPicPr>
        <p:blipFill>
          <a:blip r:embed="rId2"/>
          <a:stretch>
            <a:fillRect/>
          </a:stretch>
        </p:blipFill>
        <p:spPr>
          <a:xfrm>
            <a:off x="1847842" y="1020362"/>
            <a:ext cx="4229120" cy="2820823"/>
          </a:xfrm>
          <a:prstGeom prst="rect">
            <a:avLst/>
          </a:prstGeom>
          <a:ln w="38100">
            <a:solidFill>
              <a:schemeClr val="accent5">
                <a:lumMod val="75000"/>
              </a:schemeClr>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F1F7FD1-B99D-471D-9321-BDF35CF57D45}"/>
              </a:ext>
            </a:extLst>
          </p:cNvPr>
          <p:cNvSpPr txBox="1"/>
          <p:nvPr userDrawn="1"/>
        </p:nvSpPr>
        <p:spPr>
          <a:xfrm>
            <a:off x="594051" y="4099722"/>
            <a:ext cx="6736702" cy="830997"/>
          </a:xfrm>
          <a:prstGeom prst="rect">
            <a:avLst/>
          </a:prstGeom>
          <a:solidFill>
            <a:schemeClr val="bg2">
              <a:lumMod val="50000"/>
            </a:schemeClr>
          </a:solidFill>
          <a:ln>
            <a:noFill/>
          </a:ln>
        </p:spPr>
        <p:txBody>
          <a:bodyPr wrap="square" rtlCol="0">
            <a:spAutoFit/>
          </a:bodyPr>
          <a:lstStyle/>
          <a:p>
            <a:pPr defTabSz="914400"/>
            <a:r>
              <a:rPr lang="en-US" sz="1600" b="0" dirty="0">
                <a:solidFill>
                  <a:prstClr val="white"/>
                </a:solidFill>
                <a:latin typeface="Verdana" panose="020B0604030504040204" pitchFamily="34" charset="0"/>
              </a:rPr>
              <a:t>When you rub the balloon on your hair, you removed electrons giving the balloons a negative “charge”.  The balloons are now “attracted” to your positively charge hair.  </a:t>
            </a:r>
          </a:p>
        </p:txBody>
      </p:sp>
    </p:spTree>
    <p:extLst>
      <p:ext uri="{BB962C8B-B14F-4D97-AF65-F5344CB8AC3E}">
        <p14:creationId xmlns:p14="http://schemas.microsoft.com/office/powerpoint/2010/main" val="37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8008620" y="373380"/>
            <a:ext cx="3938762" cy="4755148"/>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Electromagnetism</a:t>
            </a:r>
            <a:r>
              <a:rPr kumimoji="0" lang="en-US" sz="20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charges in motion create magnetic fields</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An electric current is a moving charge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 current flowing through a wire is surrounded by a magnetic field</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This produces an electromagnet</a:t>
            </a:r>
          </a:p>
        </p:txBody>
      </p:sp>
      <p:pic>
        <p:nvPicPr>
          <p:cNvPr id="4" name="Picture 2" descr="Image result for magnetic field surrounding a current wikipedia">
            <a:extLst>
              <a:ext uri="{FF2B5EF4-FFF2-40B4-BE49-F238E27FC236}">
                <a16:creationId xmlns:a16="http://schemas.microsoft.com/office/drawing/2014/main" id="{909D1170-95A6-49DE-B3D7-5AF2CDD1641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1392" y="918859"/>
            <a:ext cx="2284608"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13102C-7F3C-4C28-8183-1790FF57E070}"/>
              </a:ext>
            </a:extLst>
          </p:cNvPr>
          <p:cNvSpPr txBox="1"/>
          <p:nvPr userDrawn="1"/>
        </p:nvSpPr>
        <p:spPr>
          <a:xfrm>
            <a:off x="434340" y="2194560"/>
            <a:ext cx="2606040" cy="307777"/>
          </a:xfrm>
          <a:prstGeom prst="rect">
            <a:avLst/>
          </a:prstGeom>
          <a:noFill/>
        </p:spPr>
        <p:txBody>
          <a:bodyPr wrap="square" rtlCol="0">
            <a:spAutoFit/>
          </a:bodyPr>
          <a:lstStyle/>
          <a:p>
            <a:r>
              <a:rPr lang="en-US" sz="1400" dirty="0">
                <a:solidFill>
                  <a:schemeClr val="accent3"/>
                </a:solidFill>
              </a:rPr>
              <a:t>What is an electromagnet?</a:t>
            </a:r>
          </a:p>
        </p:txBody>
      </p:sp>
      <p:sp>
        <p:nvSpPr>
          <p:cNvPr id="5" name="Rectangle: Rounded Corners 4">
            <a:extLst>
              <a:ext uri="{FF2B5EF4-FFF2-40B4-BE49-F238E27FC236}">
                <a16:creationId xmlns:a16="http://schemas.microsoft.com/office/drawing/2014/main" id="{19C93D72-0B20-4B1A-A3EC-2BBBCCD0E211}"/>
              </a:ext>
            </a:extLst>
          </p:cNvPr>
          <p:cNvSpPr/>
          <p:nvPr userDrawn="1"/>
        </p:nvSpPr>
        <p:spPr>
          <a:xfrm>
            <a:off x="434340" y="2103120"/>
            <a:ext cx="2606040" cy="179832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366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7985760" y="289560"/>
            <a:ext cx="3858987" cy="4170372"/>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Electromagnetism (cont.) </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Wrap a wire around a piece of iron or steel to make the magnet stronger</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Increase the strength of the electromagnet by:</a:t>
            </a:r>
          </a:p>
          <a:p>
            <a:pPr marL="438912" marR="0" lvl="1"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Increasing the number of loops of wire</a:t>
            </a:r>
          </a:p>
          <a:p>
            <a:pPr marL="438912" marR="0" lvl="1"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Increasing the current or voltage</a:t>
            </a:r>
          </a:p>
        </p:txBody>
      </p:sp>
      <p:pic>
        <p:nvPicPr>
          <p:cNvPr id="4" name="Picture 2" descr="Image result for wikipedia electromagnet">
            <a:extLst>
              <a:ext uri="{FF2B5EF4-FFF2-40B4-BE49-F238E27FC236}">
                <a16:creationId xmlns:a16="http://schemas.microsoft.com/office/drawing/2014/main" id="{9F637DC4-65B3-42D0-AEC6-3F8A8041967E}"/>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7256" b="89590" l="2759" r="94828">
                        <a14:foregroundMark x1="7241" y1="57098" x2="7241" y2="57098"/>
                        <a14:foregroundMark x1="3103" y1="64038" x2="3103" y2="64038"/>
                        <a14:foregroundMark x1="22759" y1="87697" x2="22759" y2="87697"/>
                        <a14:foregroundMark x1="94828" y1="73186" x2="94828" y2="73186"/>
                        <a14:foregroundMark x1="93276" y1="7256" x2="93276" y2="7256"/>
                      </a14:backgroundRemoval>
                    </a14:imgEffect>
                  </a14:imgLayer>
                </a14:imgProps>
              </a:ext>
              <a:ext uri="{28A0092B-C50C-407E-A947-70E740481C1C}">
                <a14:useLocalDpi xmlns:a14="http://schemas.microsoft.com/office/drawing/2010/main" val="0"/>
              </a:ext>
            </a:extLst>
          </a:blip>
          <a:srcRect/>
          <a:stretch>
            <a:fillRect/>
          </a:stretch>
        </p:blipFill>
        <p:spPr bwMode="auto">
          <a:xfrm>
            <a:off x="1360119" y="1419250"/>
            <a:ext cx="4844738" cy="26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832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7993380" y="270748"/>
            <a:ext cx="4068613" cy="5178341"/>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Electromagnetism Uses</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Unlike a permanent magnet, the strength of an electromagnet is easily changed by changing the amount of electric current that flows through it</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Uses: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Hard drives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Speakers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Motors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Generators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MRI machines</a:t>
            </a:r>
          </a:p>
          <a:p>
            <a:pPr marL="438912" marR="0" lvl="1" indent="-210312"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Scrap yard magnets – to pick up heavy metal</a:t>
            </a:r>
          </a:p>
        </p:txBody>
      </p:sp>
      <p:pic>
        <p:nvPicPr>
          <p:cNvPr id="4" name="Picture 2" descr="Image result for scrapyard electromagnet">
            <a:extLst>
              <a:ext uri="{FF2B5EF4-FFF2-40B4-BE49-F238E27FC236}">
                <a16:creationId xmlns:a16="http://schemas.microsoft.com/office/drawing/2014/main" id="{881053F1-A6DF-4E96-B555-62B1B4A463A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b="-9891"/>
          <a:stretch/>
        </p:blipFill>
        <p:spPr bwMode="auto">
          <a:xfrm>
            <a:off x="1768127" y="914235"/>
            <a:ext cx="5601043" cy="4103361"/>
          </a:xfrm>
          <a:prstGeom prst="rect">
            <a:avLst/>
          </a:prstGeom>
          <a:solidFill>
            <a:schemeClr val="bg1"/>
          </a:solidFill>
          <a:ln w="38100">
            <a:solidFill>
              <a:schemeClr val="accent3">
                <a:lumMod val="60000"/>
                <a:lumOff val="40000"/>
              </a:schemeClr>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6F2DB81-A337-4093-8441-3D7296774CA3}"/>
              </a:ext>
            </a:extLst>
          </p:cNvPr>
          <p:cNvSpPr txBox="1"/>
          <p:nvPr userDrawn="1"/>
        </p:nvSpPr>
        <p:spPr>
          <a:xfrm>
            <a:off x="1768126" y="4648264"/>
            <a:ext cx="5601044" cy="369332"/>
          </a:xfrm>
          <a:prstGeom prst="rect">
            <a:avLst/>
          </a:prstGeom>
          <a:solidFill>
            <a:schemeClr val="accent3"/>
          </a:solidFill>
        </p:spPr>
        <p:txBody>
          <a:bodyPr wrap="square" rtlCol="0">
            <a:spAutoFit/>
          </a:bodyPr>
          <a:lstStyle/>
          <a:p>
            <a:pPr algn="ctr" defTabSz="914400"/>
            <a:r>
              <a:rPr lang="en-US" sz="1800" b="0" dirty="0">
                <a:solidFill>
                  <a:prstClr val="white"/>
                </a:solidFill>
                <a:latin typeface="Verdana" panose="020B0604030504040204" pitchFamily="34" charset="0"/>
              </a:rPr>
              <a:t>Electromagnets can be turned off and on.</a:t>
            </a:r>
          </a:p>
        </p:txBody>
      </p:sp>
      <p:sp>
        <p:nvSpPr>
          <p:cNvPr id="3" name="TextBox 2">
            <a:extLst>
              <a:ext uri="{FF2B5EF4-FFF2-40B4-BE49-F238E27FC236}">
                <a16:creationId xmlns:a16="http://schemas.microsoft.com/office/drawing/2014/main" id="{406706E4-969E-455F-995C-4A15EA88D51E}"/>
              </a:ext>
            </a:extLst>
          </p:cNvPr>
          <p:cNvSpPr txBox="1"/>
          <p:nvPr userDrawn="1"/>
        </p:nvSpPr>
        <p:spPr>
          <a:xfrm>
            <a:off x="76667" y="1524000"/>
            <a:ext cx="1576873" cy="954107"/>
          </a:xfrm>
          <a:prstGeom prst="rect">
            <a:avLst/>
          </a:prstGeom>
          <a:noFill/>
        </p:spPr>
        <p:txBody>
          <a:bodyPr wrap="square" rtlCol="0">
            <a:spAutoFit/>
          </a:bodyPr>
          <a:lstStyle/>
          <a:p>
            <a:pPr algn="ctr"/>
            <a:r>
              <a:rPr lang="en-US" sz="1400" dirty="0">
                <a:solidFill>
                  <a:schemeClr val="accent3"/>
                </a:solidFill>
              </a:rPr>
              <a:t>How do you change the strength of an electromagnet?</a:t>
            </a:r>
          </a:p>
        </p:txBody>
      </p:sp>
    </p:spTree>
    <p:extLst>
      <p:ext uri="{BB962C8B-B14F-4D97-AF65-F5344CB8AC3E}">
        <p14:creationId xmlns:p14="http://schemas.microsoft.com/office/powerpoint/2010/main" val="4173939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6B7F5-4D6C-4AFD-ABA5-84BD3F095E98}"/>
              </a:ext>
            </a:extLst>
          </p:cNvPr>
          <p:cNvSpPr txBox="1">
            <a:spLocks/>
          </p:cNvSpPr>
          <p:nvPr userDrawn="1"/>
        </p:nvSpPr>
        <p:spPr>
          <a:xfrm>
            <a:off x="401194" y="838173"/>
            <a:ext cx="5219701" cy="2304542"/>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Electric Current (cont.)</a:t>
            </a:r>
          </a:p>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The energy source (battery) gives energy to electrons and pushes them around a circuit from the negative (-) terminal to the positive (+) terminal of the cell.</a:t>
            </a:r>
          </a:p>
        </p:txBody>
      </p:sp>
      <p:sp>
        <p:nvSpPr>
          <p:cNvPr id="4" name="TextBox 3">
            <a:extLst>
              <a:ext uri="{FF2B5EF4-FFF2-40B4-BE49-F238E27FC236}">
                <a16:creationId xmlns:a16="http://schemas.microsoft.com/office/drawing/2014/main" id="{CC3B6D21-F24B-4108-A6EF-3EDF43C228FF}"/>
              </a:ext>
            </a:extLst>
          </p:cNvPr>
          <p:cNvSpPr txBox="1"/>
          <p:nvPr userDrawn="1"/>
        </p:nvSpPr>
        <p:spPr>
          <a:xfrm>
            <a:off x="0" y="0"/>
            <a:ext cx="12192000" cy="523220"/>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path path="circle">
              <a:fillToRect l="50000" t="50000" r="50000" b="50000"/>
            </a:path>
            <a:tileRect/>
          </a:gradFill>
          <a:ln w="12700">
            <a:solidFill>
              <a:schemeClr val="accent3">
                <a:lumMod val="20000"/>
                <a:lumOff val="80000"/>
              </a:schemeClr>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2">
                    <a:lumMod val="50000"/>
                  </a:schemeClr>
                </a:solidFill>
                <a:effectLst/>
                <a:uLnTx/>
                <a:uFillTx/>
                <a:latin typeface="Verdana" panose="020B0604030504040204" pitchFamily="34" charset="0"/>
              </a:rPr>
              <a:t>How do Electrons Flow?</a:t>
            </a:r>
          </a:p>
        </p:txBody>
      </p:sp>
      <p:grpSp>
        <p:nvGrpSpPr>
          <p:cNvPr id="16" name="Group 15">
            <a:extLst>
              <a:ext uri="{FF2B5EF4-FFF2-40B4-BE49-F238E27FC236}">
                <a16:creationId xmlns:a16="http://schemas.microsoft.com/office/drawing/2014/main" id="{58B4A4B3-2BC7-42FC-B822-0181300C2E48}"/>
              </a:ext>
            </a:extLst>
          </p:cNvPr>
          <p:cNvGrpSpPr/>
          <p:nvPr userDrawn="1"/>
        </p:nvGrpSpPr>
        <p:grpSpPr>
          <a:xfrm>
            <a:off x="6005283" y="896157"/>
            <a:ext cx="5632604" cy="2959562"/>
            <a:chOff x="5439352" y="1929239"/>
            <a:chExt cx="5632604" cy="2959562"/>
          </a:xfrm>
        </p:grpSpPr>
        <p:pic>
          <p:nvPicPr>
            <p:cNvPr id="9" name="Picture 2" descr="Image result for how electron flow in circuits">
              <a:extLst>
                <a:ext uri="{FF2B5EF4-FFF2-40B4-BE49-F238E27FC236}">
                  <a16:creationId xmlns:a16="http://schemas.microsoft.com/office/drawing/2014/main" id="{C35DD3E7-3EF2-488B-B9C0-952FA1F3CB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9352" y="2281998"/>
              <a:ext cx="5632604" cy="2606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8BA1D31-814B-4DBB-8281-2A5315B2CC23}"/>
                </a:ext>
              </a:extLst>
            </p:cNvPr>
            <p:cNvSpPr txBox="1"/>
            <p:nvPr/>
          </p:nvSpPr>
          <p:spPr>
            <a:xfrm>
              <a:off x="8255655" y="2195487"/>
              <a:ext cx="476998"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Verdana" panose="020B0604030504040204" pitchFamily="34" charset="0"/>
                </a:rPr>
                <a:t>-</a:t>
              </a:r>
              <a:endParaRPr kumimoji="0" lang="en-US" sz="2000" b="1" i="0" u="none" strike="noStrike" kern="0" cap="none" spc="0" normalizeH="0" baseline="0" noProof="0" dirty="0">
                <a:ln>
                  <a:noFill/>
                </a:ln>
                <a:solidFill>
                  <a:srgbClr val="000000"/>
                </a:solidFill>
                <a:effectLst/>
                <a:uLnTx/>
                <a:uFillTx/>
                <a:latin typeface="Verdana" panose="020B0604030504040204" pitchFamily="34" charset="0"/>
              </a:endParaRPr>
            </a:p>
          </p:txBody>
        </p:sp>
        <p:sp>
          <p:nvSpPr>
            <p:cNvPr id="11" name="TextBox 10">
              <a:extLst>
                <a:ext uri="{FF2B5EF4-FFF2-40B4-BE49-F238E27FC236}">
                  <a16:creationId xmlns:a16="http://schemas.microsoft.com/office/drawing/2014/main" id="{76751FB4-2EF2-4BAF-BD36-912996F6FDE6}"/>
                </a:ext>
              </a:extLst>
            </p:cNvPr>
            <p:cNvSpPr txBox="1"/>
            <p:nvPr/>
          </p:nvSpPr>
          <p:spPr>
            <a:xfrm>
              <a:off x="7941261" y="1968251"/>
              <a:ext cx="628784" cy="523220"/>
            </a:xfrm>
            <a:prstGeom prst="rect">
              <a:avLst/>
            </a:prstGeom>
            <a:noFill/>
          </p:spPr>
          <p:txBody>
            <a:bodyPr wrap="square" rtlCol="0">
              <a:spAutoFit/>
            </a:bodyPr>
            <a:lstStyle/>
            <a:p>
              <a:pPr defTabSz="914400"/>
              <a:r>
                <a:rPr lang="en-US" sz="2800" b="1" dirty="0">
                  <a:solidFill>
                    <a:srgbClr val="000000"/>
                  </a:solidFill>
                  <a:latin typeface="Verdana" panose="020B0604030504040204" pitchFamily="34" charset="0"/>
                </a:rPr>
                <a:t>B</a:t>
              </a:r>
            </a:p>
          </p:txBody>
        </p:sp>
        <p:sp>
          <p:nvSpPr>
            <p:cNvPr id="12" name="TextBox 11">
              <a:extLst>
                <a:ext uri="{FF2B5EF4-FFF2-40B4-BE49-F238E27FC236}">
                  <a16:creationId xmlns:a16="http://schemas.microsoft.com/office/drawing/2014/main" id="{7ED648B8-766D-4AA8-9072-236D55FEA427}"/>
                </a:ext>
              </a:extLst>
            </p:cNvPr>
            <p:cNvSpPr txBox="1"/>
            <p:nvPr/>
          </p:nvSpPr>
          <p:spPr>
            <a:xfrm>
              <a:off x="6037594" y="3295843"/>
              <a:ext cx="628784" cy="523220"/>
            </a:xfrm>
            <a:prstGeom prst="rect">
              <a:avLst/>
            </a:prstGeom>
            <a:noFill/>
          </p:spPr>
          <p:txBody>
            <a:bodyPr wrap="square" rtlCol="0">
              <a:spAutoFit/>
            </a:bodyPr>
            <a:lstStyle/>
            <a:p>
              <a:pPr defTabSz="914400"/>
              <a:r>
                <a:rPr lang="en-US" sz="2800" b="1" dirty="0">
                  <a:solidFill>
                    <a:srgbClr val="000000"/>
                  </a:solidFill>
                  <a:latin typeface="Verdana" panose="020B0604030504040204" pitchFamily="34" charset="0"/>
                </a:rPr>
                <a:t>S</a:t>
              </a:r>
            </a:p>
          </p:txBody>
        </p:sp>
        <p:grpSp>
          <p:nvGrpSpPr>
            <p:cNvPr id="15" name="Group 14">
              <a:extLst>
                <a:ext uri="{FF2B5EF4-FFF2-40B4-BE49-F238E27FC236}">
                  <a16:creationId xmlns:a16="http://schemas.microsoft.com/office/drawing/2014/main" id="{FAF59E92-1D3C-4878-A367-D33976894548}"/>
                </a:ext>
              </a:extLst>
            </p:cNvPr>
            <p:cNvGrpSpPr/>
            <p:nvPr userDrawn="1"/>
          </p:nvGrpSpPr>
          <p:grpSpPr>
            <a:xfrm>
              <a:off x="8494154" y="1929239"/>
              <a:ext cx="2488871" cy="338554"/>
              <a:chOff x="8494154" y="1930745"/>
              <a:chExt cx="2488871" cy="338554"/>
            </a:xfrm>
          </p:grpSpPr>
          <p:sp>
            <p:nvSpPr>
              <p:cNvPr id="7" name="TextBox 6">
                <a:extLst>
                  <a:ext uri="{FF2B5EF4-FFF2-40B4-BE49-F238E27FC236}">
                    <a16:creationId xmlns:a16="http://schemas.microsoft.com/office/drawing/2014/main" id="{20456B98-D48A-4239-943B-C72ACCF74636}"/>
                  </a:ext>
                </a:extLst>
              </p:cNvPr>
              <p:cNvSpPr txBox="1"/>
              <p:nvPr/>
            </p:nvSpPr>
            <p:spPr>
              <a:xfrm>
                <a:off x="8494154" y="1930745"/>
                <a:ext cx="2488871" cy="338554"/>
              </a:xfrm>
              <a:prstGeom prst="rect">
                <a:avLst/>
              </a:prstGeom>
              <a:solidFill>
                <a:schemeClr val="bg2"/>
              </a:solidFill>
              <a:ln>
                <a:solidFill>
                  <a:schemeClr val="accent5">
                    <a:lumMod val="75000"/>
                  </a:schemeClr>
                </a:solidFill>
              </a:ln>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Verdana" panose="020B0604030504040204" pitchFamily="34" charset="0"/>
                  </a:rPr>
                  <a:t>Electron flow</a:t>
                </a:r>
              </a:p>
            </p:txBody>
          </p:sp>
          <p:cxnSp>
            <p:nvCxnSpPr>
              <p:cNvPr id="6" name="Straight Arrow Connector 5">
                <a:extLst>
                  <a:ext uri="{FF2B5EF4-FFF2-40B4-BE49-F238E27FC236}">
                    <a16:creationId xmlns:a16="http://schemas.microsoft.com/office/drawing/2014/main" id="{5B9C4491-827B-474E-A0C2-1C9BF6854C4F}"/>
                  </a:ext>
                </a:extLst>
              </p:cNvPr>
              <p:cNvCxnSpPr>
                <a:cxnSpLocks/>
              </p:cNvCxnSpPr>
              <p:nvPr/>
            </p:nvCxnSpPr>
            <p:spPr>
              <a:xfrm>
                <a:off x="8656422" y="2097258"/>
                <a:ext cx="731520" cy="0"/>
              </a:xfrm>
              <a:prstGeom prst="straightConnector1">
                <a:avLst/>
              </a:prstGeom>
              <a:noFill/>
              <a:ln w="44450" cap="flat" cmpd="sng" algn="ctr">
                <a:solidFill>
                  <a:srgbClr val="008000"/>
                </a:solidFill>
                <a:prstDash val="solid"/>
                <a:miter lim="800000"/>
                <a:headEnd type="none" w="med" len="med"/>
                <a:tailEnd type="triangle" w="med" len="lg"/>
              </a:ln>
              <a:effectLst/>
            </p:spPr>
          </p:cxnSp>
        </p:grpSp>
      </p:grpSp>
      <p:sp>
        <p:nvSpPr>
          <p:cNvPr id="2" name="Rectangle: Rounded Corners 1">
            <a:extLst>
              <a:ext uri="{FF2B5EF4-FFF2-40B4-BE49-F238E27FC236}">
                <a16:creationId xmlns:a16="http://schemas.microsoft.com/office/drawing/2014/main" id="{86DF9D6D-A1BB-4275-BA0B-82E01AAECD13}"/>
              </a:ext>
            </a:extLst>
          </p:cNvPr>
          <p:cNvSpPr/>
          <p:nvPr userDrawn="1"/>
        </p:nvSpPr>
        <p:spPr>
          <a:xfrm>
            <a:off x="7620000" y="3942230"/>
            <a:ext cx="2636520" cy="13563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0624023-47E5-46B4-B519-3F607BE9EF5D}"/>
              </a:ext>
            </a:extLst>
          </p:cNvPr>
          <p:cNvSpPr/>
          <p:nvPr userDrawn="1"/>
        </p:nvSpPr>
        <p:spPr>
          <a:xfrm>
            <a:off x="7620000" y="4054421"/>
            <a:ext cx="2636520" cy="1131977"/>
          </a:xfrm>
          <a:prstGeom prst="rect">
            <a:avLst/>
          </a:prstGeom>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B</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 Battery</a:t>
            </a:r>
          </a:p>
          <a:p>
            <a:pPr marL="0" marR="0" lvl="0" indent="0" algn="ctr"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L1</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and </a:t>
            </a:r>
            <a:r>
              <a:rPr kumimoji="0" lang="en-US" sz="1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L2</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 Lights</a:t>
            </a:r>
          </a:p>
          <a:p>
            <a:pPr marL="0" marR="0" lvl="0" indent="0" algn="ctr"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S</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 Switch</a:t>
            </a:r>
          </a:p>
        </p:txBody>
      </p:sp>
      <p:sp>
        <p:nvSpPr>
          <p:cNvPr id="8" name="Rectangle: Rounded Corners 7">
            <a:extLst>
              <a:ext uri="{FF2B5EF4-FFF2-40B4-BE49-F238E27FC236}">
                <a16:creationId xmlns:a16="http://schemas.microsoft.com/office/drawing/2014/main" id="{F081C453-DD19-4A21-8F37-8EE2D1AE8D88}"/>
              </a:ext>
            </a:extLst>
          </p:cNvPr>
          <p:cNvSpPr/>
          <p:nvPr userDrawn="1"/>
        </p:nvSpPr>
        <p:spPr>
          <a:xfrm>
            <a:off x="1126789" y="3566160"/>
            <a:ext cx="3124200" cy="122682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32D9B5-C907-44FD-918A-312BD1D6209A}"/>
              </a:ext>
            </a:extLst>
          </p:cNvPr>
          <p:cNvSpPr txBox="1"/>
          <p:nvPr userDrawn="1"/>
        </p:nvSpPr>
        <p:spPr>
          <a:xfrm>
            <a:off x="1126789" y="3566160"/>
            <a:ext cx="3124200" cy="523220"/>
          </a:xfrm>
          <a:prstGeom prst="rect">
            <a:avLst/>
          </a:prstGeom>
          <a:noFill/>
        </p:spPr>
        <p:txBody>
          <a:bodyPr wrap="square" rtlCol="0">
            <a:spAutoFit/>
          </a:bodyPr>
          <a:lstStyle/>
          <a:p>
            <a:pPr algn="ctr"/>
            <a:r>
              <a:rPr lang="en-US" sz="1400" dirty="0">
                <a:solidFill>
                  <a:schemeClr val="bg1"/>
                </a:solidFill>
              </a:rPr>
              <a:t>What direction do the electrons flow through the circuit?</a:t>
            </a:r>
          </a:p>
        </p:txBody>
      </p:sp>
    </p:spTree>
    <p:extLst>
      <p:ext uri="{BB962C8B-B14F-4D97-AF65-F5344CB8AC3E}">
        <p14:creationId xmlns:p14="http://schemas.microsoft.com/office/powerpoint/2010/main" val="140432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170130" y="851608"/>
            <a:ext cx="5122507" cy="3749040"/>
          </a:xfrm>
          <a:prstGeom prst="rect">
            <a:avLst/>
          </a:prstGeom>
          <a:solidFill>
            <a:schemeClr val="accent3">
              <a:lumMod val="20000"/>
              <a:lumOff val="80000"/>
            </a:schemeClr>
          </a:solidFill>
          <a:ln>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182880" tIns="182880" rIns="18288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Magnetic Forces (cont.)</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Magnets have two </a:t>
            </a:r>
            <a:r>
              <a:rPr kumimoji="0" lang="en-US" sz="1800" b="0" i="0" u="sng"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poles</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north and south</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As poles come close to each other they either </a:t>
            </a:r>
            <a:r>
              <a:rPr kumimoji="0" lang="en-US" sz="1800" b="0" i="0" u="sng"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attract</a:t>
            </a: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 or </a:t>
            </a:r>
            <a:r>
              <a:rPr kumimoji="0" lang="en-US" sz="1800" b="0" i="0" u="sng"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repel</a:t>
            </a:r>
            <a:endPar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Around these poles is an area known as the </a:t>
            </a:r>
            <a:r>
              <a:rPr kumimoji="0" lang="en-US" sz="1800" b="0" i="0" u="sng"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magnetic field</a:t>
            </a:r>
            <a:endPar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The farther from the poles, the weaker the field</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rPr>
              <a:t>Also, the stronger the magnet, the larger the field</a:t>
            </a:r>
          </a:p>
        </p:txBody>
      </p:sp>
      <p:pic>
        <p:nvPicPr>
          <p:cNvPr id="4" name="Picture 3" descr="Image result for invisible forces of a magnet">
            <a:extLst>
              <a:ext uri="{FF2B5EF4-FFF2-40B4-BE49-F238E27FC236}">
                <a16:creationId xmlns:a16="http://schemas.microsoft.com/office/drawing/2014/main" id="{7E85BF0A-1344-4321-AC7D-6B7FC477935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b="-13337"/>
          <a:stretch/>
        </p:blipFill>
        <p:spPr bwMode="auto">
          <a:xfrm>
            <a:off x="7500254" y="885752"/>
            <a:ext cx="4410504" cy="3749040"/>
          </a:xfrm>
          <a:prstGeom prst="rect">
            <a:avLst/>
          </a:prstGeom>
          <a:solidFill>
            <a:schemeClr val="bg1"/>
          </a:solidFill>
          <a:ln w="38100">
            <a:solidFill>
              <a:schemeClr val="accent3">
                <a:lumMod val="75000"/>
              </a:schemeClr>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CDEB529-773E-47C8-8E73-48CAFE9ECAFF}"/>
              </a:ext>
            </a:extLst>
          </p:cNvPr>
          <p:cNvSpPr txBox="1"/>
          <p:nvPr userDrawn="1"/>
        </p:nvSpPr>
        <p:spPr>
          <a:xfrm>
            <a:off x="7500254" y="3896128"/>
            <a:ext cx="4410503" cy="738664"/>
          </a:xfrm>
          <a:prstGeom prst="rect">
            <a:avLst/>
          </a:prstGeom>
          <a:solidFill>
            <a:schemeClr val="accent3">
              <a:lumMod val="20000"/>
              <a:lumOff val="80000"/>
            </a:schemeClr>
          </a:solidFill>
          <a:ln>
            <a:solidFill>
              <a:schemeClr val="accent3">
                <a:lumMod val="20000"/>
                <a:lumOff val="80000"/>
              </a:schemeClr>
            </a:solidFill>
          </a:ln>
        </p:spPr>
        <p:txBody>
          <a:bodyPr wrap="square" rtlCol="0">
            <a:spAutoFit/>
          </a:bodyPr>
          <a:lstStyle/>
          <a:p>
            <a:pPr defTabSz="914400"/>
            <a:r>
              <a:rPr lang="en-US" sz="1400" b="0" dirty="0">
                <a:solidFill>
                  <a:schemeClr val="accent3">
                    <a:lumMod val="50000"/>
                  </a:schemeClr>
                </a:solidFill>
                <a:latin typeface="Verdana" panose="020B0604030504040204" pitchFamily="34" charset="0"/>
              </a:rPr>
              <a:t>This magnet is under the paper.  The iron filings detect the normally invisible lines of the magnetic field of the magnet.</a:t>
            </a:r>
          </a:p>
        </p:txBody>
      </p:sp>
      <p:sp>
        <p:nvSpPr>
          <p:cNvPr id="3" name="TextBox 2">
            <a:extLst>
              <a:ext uri="{FF2B5EF4-FFF2-40B4-BE49-F238E27FC236}">
                <a16:creationId xmlns:a16="http://schemas.microsoft.com/office/drawing/2014/main" id="{56123CE2-9C38-4ED0-90E0-A85D2361E343}"/>
              </a:ext>
            </a:extLst>
          </p:cNvPr>
          <p:cNvSpPr txBox="1"/>
          <p:nvPr userDrawn="1"/>
        </p:nvSpPr>
        <p:spPr>
          <a:xfrm>
            <a:off x="5499015" y="1322563"/>
            <a:ext cx="1767296" cy="1077218"/>
          </a:xfrm>
          <a:prstGeom prst="rect">
            <a:avLst/>
          </a:prstGeom>
          <a:noFill/>
        </p:spPr>
        <p:txBody>
          <a:bodyPr wrap="square" rtlCol="0">
            <a:spAutoFit/>
          </a:bodyPr>
          <a:lstStyle/>
          <a:p>
            <a:pPr algn="ctr"/>
            <a:r>
              <a:rPr lang="en-US" sz="1600" b="0" dirty="0">
                <a:solidFill>
                  <a:schemeClr val="bg2">
                    <a:lumMod val="50000"/>
                  </a:schemeClr>
                </a:solidFill>
              </a:rPr>
              <a:t>What determines how powerful a magnet is?</a:t>
            </a:r>
          </a:p>
        </p:txBody>
      </p:sp>
    </p:spTree>
    <p:extLst>
      <p:ext uri="{BB962C8B-B14F-4D97-AF65-F5344CB8AC3E}">
        <p14:creationId xmlns:p14="http://schemas.microsoft.com/office/powerpoint/2010/main" val="1787514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txBox="1">
            <a:spLocks/>
          </p:cNvSpPr>
          <p:nvPr userDrawn="1"/>
        </p:nvSpPr>
        <p:spPr>
          <a:xfrm>
            <a:off x="7557" y="800004"/>
            <a:ext cx="4284833" cy="2963394"/>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Explain the differences between static and current electricity.</a:t>
            </a:r>
          </a:p>
          <a:p>
            <a:pPr marL="0" marR="0" lvl="0" indent="0" algn="ctr"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B2ACC7FF-B3F2-4B7B-9AF4-5E4048C6E523}"/>
              </a:ext>
            </a:extLst>
          </p:cNvPr>
          <p:cNvPicPr>
            <a:picLocks noChangeAspect="1"/>
          </p:cNvPicPr>
          <p:nvPr userDrawn="1"/>
        </p:nvPicPr>
        <p:blipFill>
          <a:blip r:embed="rId3"/>
          <a:stretch>
            <a:fillRect/>
          </a:stretch>
        </p:blipFill>
        <p:spPr>
          <a:xfrm>
            <a:off x="8637679" y="428216"/>
            <a:ext cx="2773158" cy="2030348"/>
          </a:xfrm>
          <a:prstGeom prst="rect">
            <a:avLst/>
          </a:prstGeom>
          <a:solidFill>
            <a:schemeClr val="bg1">
              <a:lumMod val="95000"/>
            </a:schemeClr>
          </a:solidFill>
          <a:ln w="19050">
            <a:solidFill>
              <a:schemeClr val="tx1"/>
            </a:solidFill>
          </a:ln>
        </p:spPr>
      </p:pic>
      <p:pic>
        <p:nvPicPr>
          <p:cNvPr id="5" name="Picture 4">
            <a:extLst>
              <a:ext uri="{FF2B5EF4-FFF2-40B4-BE49-F238E27FC236}">
                <a16:creationId xmlns:a16="http://schemas.microsoft.com/office/drawing/2014/main" id="{49021893-EF62-4A0A-8FD1-30948F9AE4C2}"/>
              </a:ext>
            </a:extLst>
          </p:cNvPr>
          <p:cNvPicPr>
            <a:picLocks noChangeAspect="1"/>
          </p:cNvPicPr>
          <p:nvPr userDrawn="1"/>
        </p:nvPicPr>
        <p:blipFill>
          <a:blip r:embed="rId4"/>
          <a:stretch>
            <a:fillRect/>
          </a:stretch>
        </p:blipFill>
        <p:spPr>
          <a:xfrm>
            <a:off x="5123793" y="440818"/>
            <a:ext cx="2775819" cy="2005145"/>
          </a:xfrm>
          <a:prstGeom prst="rect">
            <a:avLst/>
          </a:prstGeom>
          <a:ln w="22225">
            <a:solidFill>
              <a:srgbClr val="000000"/>
            </a:solidFill>
          </a:ln>
        </p:spPr>
      </p:pic>
    </p:spTree>
    <p:extLst>
      <p:ext uri="{BB962C8B-B14F-4D97-AF65-F5344CB8AC3E}">
        <p14:creationId xmlns:p14="http://schemas.microsoft.com/office/powerpoint/2010/main" val="2518928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a:blip r:embed="rId2">
            <a:alphaModFix amt="50000"/>
          </a:blip>
          <a:tile tx="0" ty="0" sx="100000" sy="100000" flip="none" algn="tl"/>
        </a:blipFill>
        <a:effectLst/>
      </p:bgPr>
    </p:bg>
    <p:spTree>
      <p:nvGrpSpPr>
        <p:cNvPr id="1" name=""/>
        <p:cNvGrpSpPr/>
        <p:nvPr/>
      </p:nvGrpSpPr>
      <p:grpSpPr>
        <a:xfrm>
          <a:off x="0" y="0"/>
          <a:ext cx="0" cy="0"/>
          <a:chOff x="0" y="0"/>
          <a:chExt cx="0" cy="0"/>
        </a:xfrm>
      </p:grpSpPr>
      <p:sp>
        <p:nvSpPr>
          <p:cNvPr id="4" name="Content Placeholder 2"/>
          <p:cNvSpPr txBox="1">
            <a:spLocks/>
          </p:cNvSpPr>
          <p:nvPr userDrawn="1"/>
        </p:nvSpPr>
        <p:spPr>
          <a:xfrm>
            <a:off x="0" y="1187688"/>
            <a:ext cx="4315061" cy="556281"/>
          </a:xfrm>
          <a:prstGeom prst="rect">
            <a:avLst/>
          </a:prstGeom>
        </p:spPr>
        <p:txBody>
          <a:bodyPr vert="horz" lIns="91440" tIns="45720" rIns="91440" bIns="45720" rtlCol="0" anchor="ctr">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Let’s Explore</a:t>
            </a:r>
          </a:p>
        </p:txBody>
      </p:sp>
      <p:pic>
        <p:nvPicPr>
          <p:cNvPr id="5" name="Picture 4">
            <a:extLst>
              <a:ext uri="{FF2B5EF4-FFF2-40B4-BE49-F238E27FC236}">
                <a16:creationId xmlns:a16="http://schemas.microsoft.com/office/drawing/2014/main" id="{64596419-0F38-498E-9419-2AE815C662A5}"/>
              </a:ext>
            </a:extLst>
          </p:cNvPr>
          <p:cNvPicPr>
            <a:picLocks noChangeAspect="1"/>
          </p:cNvPicPr>
          <p:nvPr userDrawn="1"/>
        </p:nvPicPr>
        <p:blipFill>
          <a:blip r:embed="rId3"/>
          <a:stretch>
            <a:fillRect/>
          </a:stretch>
        </p:blipFill>
        <p:spPr>
          <a:xfrm>
            <a:off x="935008" y="1787292"/>
            <a:ext cx="2445045" cy="1471917"/>
          </a:xfrm>
          <a:prstGeom prst="roundRect">
            <a:avLst/>
          </a:prstGeom>
        </p:spPr>
      </p:pic>
      <p:sp>
        <p:nvSpPr>
          <p:cNvPr id="8" name="TextBox 7">
            <a:extLst>
              <a:ext uri="{FF2B5EF4-FFF2-40B4-BE49-F238E27FC236}">
                <a16:creationId xmlns:a16="http://schemas.microsoft.com/office/drawing/2014/main" id="{5C62C195-6136-4983-A782-A4B9C1264E2E}"/>
              </a:ext>
            </a:extLst>
          </p:cNvPr>
          <p:cNvSpPr txBox="1"/>
          <p:nvPr userDrawn="1"/>
        </p:nvSpPr>
        <p:spPr>
          <a:xfrm>
            <a:off x="4499264" y="217547"/>
            <a:ext cx="7483343" cy="830997"/>
          </a:xfrm>
          <a:prstGeom prst="rect">
            <a:avLst/>
          </a:prstGeom>
          <a:noFill/>
        </p:spPr>
        <p:txBody>
          <a:bodyPr wrap="square">
            <a:spAutoFit/>
          </a:bodyPr>
          <a:lstStyle/>
          <a:p>
            <a:r>
              <a:rPr lang="en-US" sz="1600" dirty="0"/>
              <a:t>Think about 2 bar magnets of </a:t>
            </a:r>
            <a:r>
              <a:rPr lang="en-US" sz="1600" b="1" u="sng" dirty="0"/>
              <a:t>unequal</a:t>
            </a:r>
            <a:r>
              <a:rPr lang="en-US" sz="1600" dirty="0"/>
              <a:t> strength.  </a:t>
            </a:r>
          </a:p>
          <a:p>
            <a:r>
              <a:rPr lang="en-US" sz="1600" dirty="0"/>
              <a:t>Draw what their invisible magnetic field might look like. You can use the scribble tool.  Go to “Insert&gt; Shapes&gt; Freeform Scribble    .</a:t>
            </a:r>
          </a:p>
        </p:txBody>
      </p:sp>
      <p:sp>
        <p:nvSpPr>
          <p:cNvPr id="10" name="TextBox 9">
            <a:extLst>
              <a:ext uri="{FF2B5EF4-FFF2-40B4-BE49-F238E27FC236}">
                <a16:creationId xmlns:a16="http://schemas.microsoft.com/office/drawing/2014/main" id="{FBD3D6BA-B773-4808-9A30-212B092A76D4}"/>
              </a:ext>
            </a:extLst>
          </p:cNvPr>
          <p:cNvSpPr txBox="1"/>
          <p:nvPr userDrawn="1"/>
        </p:nvSpPr>
        <p:spPr>
          <a:xfrm>
            <a:off x="4499265" y="2790347"/>
            <a:ext cx="7483342" cy="830997"/>
          </a:xfrm>
          <a:prstGeom prst="rect">
            <a:avLst/>
          </a:prstGeom>
          <a:noFill/>
        </p:spPr>
        <p:txBody>
          <a:bodyPr wrap="square">
            <a:spAutoFit/>
          </a:bodyPr>
          <a:lstStyle/>
          <a:p>
            <a:r>
              <a:rPr lang="en-US" sz="1600" dirty="0"/>
              <a:t>Think about 2 bar magnets of </a:t>
            </a:r>
            <a:r>
              <a:rPr lang="en-US" sz="1600" b="1" u="sng" dirty="0"/>
              <a:t>equal</a:t>
            </a:r>
            <a:r>
              <a:rPr lang="en-US" sz="1600" dirty="0"/>
              <a:t> strength.</a:t>
            </a:r>
          </a:p>
          <a:p>
            <a:r>
              <a:rPr lang="en-US" sz="1600" dirty="0"/>
              <a:t>Position them so they are at maximum strength and then at a very weak strength.</a:t>
            </a:r>
          </a:p>
        </p:txBody>
      </p:sp>
      <p:pic>
        <p:nvPicPr>
          <p:cNvPr id="13" name="Picture 12">
            <a:extLst>
              <a:ext uri="{FF2B5EF4-FFF2-40B4-BE49-F238E27FC236}">
                <a16:creationId xmlns:a16="http://schemas.microsoft.com/office/drawing/2014/main" id="{E2241021-8FCA-4DAD-9564-2BA8911BCF7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8" t="17729" r="23486" b="22460"/>
          <a:stretch/>
        </p:blipFill>
        <p:spPr>
          <a:xfrm>
            <a:off x="10867002" y="761378"/>
            <a:ext cx="220220" cy="213478"/>
          </a:xfrm>
          <a:prstGeom prst="rect">
            <a:avLst/>
          </a:prstGeom>
        </p:spPr>
      </p:pic>
      <p:pic>
        <p:nvPicPr>
          <p:cNvPr id="15" name="Picture 14">
            <a:extLst>
              <a:ext uri="{FF2B5EF4-FFF2-40B4-BE49-F238E27FC236}">
                <a16:creationId xmlns:a16="http://schemas.microsoft.com/office/drawing/2014/main" id="{B4A6DCDB-3AA7-4972-9EBE-FDEF18F6B9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31044" y="776492"/>
            <a:ext cx="640080" cy="638598"/>
          </a:xfrm>
          <a:prstGeom prst="rect">
            <a:avLst/>
          </a:prstGeom>
        </p:spPr>
      </p:pic>
      <p:sp>
        <p:nvSpPr>
          <p:cNvPr id="16" name="TextBox 15">
            <a:extLst>
              <a:ext uri="{FF2B5EF4-FFF2-40B4-BE49-F238E27FC236}">
                <a16:creationId xmlns:a16="http://schemas.microsoft.com/office/drawing/2014/main" id="{3169266F-6008-4548-A12C-4350A18E5543}"/>
              </a:ext>
            </a:extLst>
          </p:cNvPr>
          <p:cNvSpPr txBox="1"/>
          <p:nvPr userDrawn="1"/>
        </p:nvSpPr>
        <p:spPr>
          <a:xfrm>
            <a:off x="0" y="3695385"/>
            <a:ext cx="4315060" cy="1200329"/>
          </a:xfrm>
          <a:prstGeom prst="rect">
            <a:avLst/>
          </a:prstGeom>
          <a:noFill/>
        </p:spPr>
        <p:txBody>
          <a:bodyPr wrap="square" rtlCol="0">
            <a:spAutoFit/>
          </a:bodyPr>
          <a:lstStyle/>
          <a:p>
            <a:r>
              <a:rPr lang="en-US" dirty="0">
                <a:solidFill>
                  <a:schemeClr val="bg1"/>
                </a:solidFill>
              </a:rPr>
              <a:t>Tip: You can click on and drag the magnets to use in your answer.  To rotate the magnets, click on the image and use the rotate tool     .</a:t>
            </a:r>
          </a:p>
        </p:txBody>
      </p:sp>
      <p:pic>
        <p:nvPicPr>
          <p:cNvPr id="18" name="Picture 17">
            <a:extLst>
              <a:ext uri="{FF2B5EF4-FFF2-40B4-BE49-F238E27FC236}">
                <a16:creationId xmlns:a16="http://schemas.microsoft.com/office/drawing/2014/main" id="{86AAADF0-4AE4-4055-89C7-9A010203941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76386" y="4552975"/>
            <a:ext cx="335309" cy="320068"/>
          </a:xfrm>
          <a:prstGeom prst="rect">
            <a:avLst/>
          </a:prstGeom>
        </p:spPr>
      </p:pic>
    </p:spTree>
    <p:extLst>
      <p:ext uri="{BB962C8B-B14F-4D97-AF65-F5344CB8AC3E}">
        <p14:creationId xmlns:p14="http://schemas.microsoft.com/office/powerpoint/2010/main" val="4046848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a:blip r:embed="rId2">
            <a:alphaModFix amt="50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txBox="1">
            <a:spLocks/>
          </p:cNvSpPr>
          <p:nvPr userDrawn="1"/>
        </p:nvSpPr>
        <p:spPr>
          <a:xfrm>
            <a:off x="4455939" y="138438"/>
            <a:ext cx="7552173" cy="5257278"/>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mj-lt"/>
                <a:ea typeface="Verdana" panose="020B0604030504040204" pitchFamily="34" charset="0"/>
              </a:rPr>
              <a:t>Create an Electric Charge</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rPr>
              <a:t>Blow up a balloon.  Then, rub it on your hair.</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rPr>
              <a:t>Hold it away from your head and describe what happens.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rPr>
              <a:t>How can you measure these two facts?  </a:t>
            </a:r>
          </a:p>
          <a:p>
            <a:pPr lvl="1"/>
            <a:r>
              <a:rPr lang="en-US" sz="1600" b="0" dirty="0">
                <a:solidFill>
                  <a:schemeClr val="tx1"/>
                </a:solidFill>
                <a:latin typeface="+mj-lt"/>
              </a:rPr>
              <a:t>The farther you are from the charge, the weaker the field.  </a:t>
            </a:r>
          </a:p>
          <a:p>
            <a:pPr lvl="1"/>
            <a:r>
              <a:rPr lang="en-US" sz="1600" b="0" dirty="0">
                <a:solidFill>
                  <a:schemeClr val="tx1"/>
                </a:solidFill>
                <a:latin typeface="+mj-lt"/>
              </a:rPr>
              <a:t>The greater the charge, the greater the field.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rPr>
              <a:t>This is static electricity, which does not move through a current.</a:t>
            </a:r>
            <a:br>
              <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rPr>
            </a:br>
            <a:endParaRPr kumimoji="0" lang="en-US" sz="1600" b="0" i="0" u="none" strike="noStrike" kern="1200" cap="none" spc="0" normalizeH="0" baseline="0" noProof="0" dirty="0">
              <a:ln>
                <a:noFill/>
              </a:ln>
              <a:solidFill>
                <a:srgbClr val="000000"/>
              </a:solidFill>
              <a:effectLst/>
              <a:uLnTx/>
              <a:uFillTx/>
              <a:latin typeface="+mj-lt"/>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rgbClr val="000000"/>
                </a:solidFill>
                <a:effectLst/>
                <a:uLnTx/>
                <a:uFillTx/>
                <a:latin typeface="+mj-lt"/>
                <a:ea typeface="Verdana" panose="020B0604030504040204" pitchFamily="34" charset="0"/>
              </a:rPr>
              <a:t>Note:  This works best on dry weather days.  Also, if your hair has a lot of “product” in it, this activity won’t work well.</a:t>
            </a:r>
            <a:endParaRPr kumimoji="0" lang="en-US" sz="1400" b="0" i="0" u="none" strike="noStrike" kern="1200" cap="none" spc="0" normalizeH="0" baseline="0" noProof="0" dirty="0">
              <a:ln>
                <a:noFill/>
              </a:ln>
              <a:solidFill>
                <a:srgbClr val="000000"/>
              </a:solidFill>
              <a:effectLst/>
              <a:uLnTx/>
              <a:uFillTx/>
              <a:latin typeface="+mj-lt"/>
              <a:ea typeface="Verdana" panose="020B0604030504040204" pitchFamily="34" charset="0"/>
            </a:endParaRPr>
          </a:p>
        </p:txBody>
      </p:sp>
      <p:pic>
        <p:nvPicPr>
          <p:cNvPr id="5" name="Picture 4">
            <a:extLst>
              <a:ext uri="{FF2B5EF4-FFF2-40B4-BE49-F238E27FC236}">
                <a16:creationId xmlns:a16="http://schemas.microsoft.com/office/drawing/2014/main" id="{2C93408D-0254-426E-86BA-C9BD58BB82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584" y="1020196"/>
            <a:ext cx="3458725" cy="4466203"/>
          </a:xfrm>
          <a:prstGeom prst="rect">
            <a:avLst/>
          </a:prstGeom>
        </p:spPr>
      </p:pic>
    </p:spTree>
    <p:extLst>
      <p:ext uri="{BB962C8B-B14F-4D97-AF65-F5344CB8AC3E}">
        <p14:creationId xmlns:p14="http://schemas.microsoft.com/office/powerpoint/2010/main" val="2329830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a:blip r:embed="rId2">
            <a:alphaModFix amt="50000"/>
          </a:blip>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txBox="1">
            <a:spLocks/>
          </p:cNvSpPr>
          <p:nvPr userDrawn="1"/>
        </p:nvSpPr>
        <p:spPr>
          <a:xfrm>
            <a:off x="4516397" y="780565"/>
            <a:ext cx="4748516" cy="2674096"/>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rPr>
              <a:t>Strengths of Electromagnets</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rPr>
              <a:t>What two things could this person do to increase the strength of this electromagnet?</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rPr>
              <a:t>1.			2.</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1"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accent3">
                  <a:lumMod val="75000"/>
                </a:schemeClr>
              </a:solidFill>
              <a:effectLst/>
              <a:uLnTx/>
              <a:uFillTx/>
              <a:latin typeface="Verdana" panose="020B0604030504040204" pitchFamily="34" charset="0"/>
              <a:ea typeface="Verdana" panose="020B0604030504040204" pitchFamily="34" charset="0"/>
            </a:endParaRPr>
          </a:p>
        </p:txBody>
      </p:sp>
      <p:pic>
        <p:nvPicPr>
          <p:cNvPr id="5" name="Picture 2" descr="Image result for electromagnets picking up paperclips">
            <a:extLst>
              <a:ext uri="{FF2B5EF4-FFF2-40B4-BE49-F238E27FC236}">
                <a16:creationId xmlns:a16="http://schemas.microsoft.com/office/drawing/2014/main" id="{9AC36B8B-D077-4041-B7B5-EE60D6577A1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63377" y="300208"/>
            <a:ext cx="2308709" cy="1731532"/>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FC6F0B-0729-411C-880B-BF400242534B}"/>
              </a:ext>
            </a:extLst>
          </p:cNvPr>
          <p:cNvSpPr txBox="1"/>
          <p:nvPr userDrawn="1"/>
        </p:nvSpPr>
        <p:spPr>
          <a:xfrm>
            <a:off x="90646" y="797599"/>
            <a:ext cx="3536725" cy="877163"/>
          </a:xfrm>
          <a:prstGeom prst="rect">
            <a:avLst/>
          </a:prstGeom>
          <a:noFill/>
        </p:spPr>
        <p:txBody>
          <a:bodyPr wrap="square" rtlCol="0">
            <a:spAutoFit/>
          </a:bodyPr>
          <a:lstStyle/>
          <a:p>
            <a:pPr algn="l"/>
            <a:r>
              <a:rPr lang="en-US" sz="1700" dirty="0">
                <a:solidFill>
                  <a:schemeClr val="bg1"/>
                </a:solidFill>
              </a:rPr>
              <a:t>Click on and drag the correct answers to answer the question about the photo.</a:t>
            </a:r>
          </a:p>
        </p:txBody>
      </p:sp>
      <p:pic>
        <p:nvPicPr>
          <p:cNvPr id="7" name="Picture 6">
            <a:extLst>
              <a:ext uri="{FF2B5EF4-FFF2-40B4-BE49-F238E27FC236}">
                <a16:creationId xmlns:a16="http://schemas.microsoft.com/office/drawing/2014/main" id="{2E75170F-D802-429F-A059-48112B832D7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21573" y="910954"/>
            <a:ext cx="641565" cy="640080"/>
          </a:xfrm>
          <a:prstGeom prst="rect">
            <a:avLst/>
          </a:prstGeom>
        </p:spPr>
      </p:pic>
    </p:spTree>
    <p:extLst>
      <p:ext uri="{BB962C8B-B14F-4D97-AF65-F5344CB8AC3E}">
        <p14:creationId xmlns:p14="http://schemas.microsoft.com/office/powerpoint/2010/main" val="153149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2620470" y="0"/>
            <a:ext cx="4524022" cy="548640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4" name="Title 1"/>
          <p:cNvSpPr txBox="1">
            <a:spLocks/>
          </p:cNvSpPr>
          <p:nvPr userDrawn="1"/>
        </p:nvSpPr>
        <p:spPr>
          <a:xfrm>
            <a:off x="2657749" y="2747148"/>
            <a:ext cx="484632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i="0" kern="1200">
                <a:solidFill>
                  <a:schemeClr val="bg1"/>
                </a:solidFill>
                <a:latin typeface="Century Gothic" charset="0"/>
                <a:ea typeface="Century Gothic" charset="0"/>
                <a:cs typeface="Century Gothic"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Electric and Magnetic Forces</a:t>
            </a:r>
          </a:p>
        </p:txBody>
      </p:sp>
      <p:sp>
        <p:nvSpPr>
          <p:cNvPr id="5" name="Subtitle 2"/>
          <p:cNvSpPr txBox="1">
            <a:spLocks/>
          </p:cNvSpPr>
          <p:nvPr userDrawn="1"/>
        </p:nvSpPr>
        <p:spPr>
          <a:xfrm>
            <a:off x="2657749" y="5109334"/>
            <a:ext cx="4846320" cy="448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sz="1800" b="1" kern="1200">
                <a:solidFill>
                  <a:schemeClr val="bg1"/>
                </a:solidFill>
                <a:latin typeface="Century Gothic" charset="0"/>
                <a:ea typeface="Century Gothic" charset="0"/>
                <a:cs typeface="Century Gothic" charset="0"/>
              </a:defRPr>
            </a:lvl1pPr>
            <a:lvl2pPr marL="457200" indent="0" algn="ctr" defTabSz="914400" rtl="0" eaLnBrk="1" latinLnBrk="0" hangingPunct="1">
              <a:lnSpc>
                <a:spcPct val="90000"/>
              </a:lnSpc>
              <a:spcBef>
                <a:spcPts val="400"/>
              </a:spcBef>
              <a:buFont typeface="Arial" panose="020B0604020202020204" pitchFamily="34" charset="0"/>
              <a:buNone/>
              <a:defRPr sz="2000" kern="1200">
                <a:solidFill>
                  <a:schemeClr val="tx1"/>
                </a:solidFill>
                <a:latin typeface="Century Gothic" charset="0"/>
                <a:ea typeface="Century Gothic" charset="0"/>
                <a:cs typeface="Century Gothic" charset="0"/>
              </a:defRPr>
            </a:lvl2pPr>
            <a:lvl3pPr marL="914400" indent="0" algn="ctr" defTabSz="914400" rtl="0" eaLnBrk="1" latinLnBrk="0" hangingPunct="1">
              <a:lnSpc>
                <a:spcPct val="90000"/>
              </a:lnSpc>
              <a:spcBef>
                <a:spcPts val="400"/>
              </a:spcBef>
              <a:buFont typeface="Arial" panose="020B0604020202020204" pitchFamily="34" charset="0"/>
              <a:buNone/>
              <a:defRPr sz="1800" kern="1200">
                <a:solidFill>
                  <a:schemeClr val="tx1"/>
                </a:solidFill>
                <a:latin typeface="Century Gothic" charset="0"/>
                <a:ea typeface="Century Gothic" charset="0"/>
                <a:cs typeface="Century Gothic" charset="0"/>
              </a:defRPr>
            </a:lvl3pPr>
            <a:lvl4pPr marL="1371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4pPr>
            <a:lvl5pPr marL="18288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5pPr>
            <a:lvl6pPr marL="22860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Presented by Kesler Science</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3263"/>
          <a:stretch/>
        </p:blipFill>
        <p:spPr>
          <a:xfrm>
            <a:off x="2620472" y="0"/>
            <a:ext cx="4524020" cy="2919046"/>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r="32022"/>
          <a:stretch/>
        </p:blipFill>
        <p:spPr>
          <a:xfrm>
            <a:off x="8750607" y="890297"/>
            <a:ext cx="3273289" cy="3885880"/>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64028" r="993"/>
          <a:stretch/>
        </p:blipFill>
        <p:spPr>
          <a:xfrm>
            <a:off x="167054" y="874001"/>
            <a:ext cx="2284344" cy="3918473"/>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7844" r="21732"/>
          <a:stretch/>
        </p:blipFill>
        <p:spPr>
          <a:xfrm>
            <a:off x="7144492" y="1564731"/>
            <a:ext cx="1532965" cy="2537012"/>
          </a:xfrm>
          <a:prstGeom prst="rect">
            <a:avLst/>
          </a:prstGeom>
        </p:spPr>
      </p:pic>
      <p:grpSp>
        <p:nvGrpSpPr>
          <p:cNvPr id="10" name="Group 9">
            <a:extLst>
              <a:ext uri="{FF2B5EF4-FFF2-40B4-BE49-F238E27FC236}">
                <a16:creationId xmlns:a16="http://schemas.microsoft.com/office/drawing/2014/main" id="{2CF731A2-949E-4E06-BA0A-E8CD9023B90B}"/>
              </a:ext>
            </a:extLst>
          </p:cNvPr>
          <p:cNvGrpSpPr/>
          <p:nvPr userDrawn="1"/>
        </p:nvGrpSpPr>
        <p:grpSpPr>
          <a:xfrm>
            <a:off x="720933" y="168067"/>
            <a:ext cx="383814" cy="383814"/>
            <a:chOff x="245327" y="185254"/>
            <a:chExt cx="383814" cy="383814"/>
          </a:xfrm>
        </p:grpSpPr>
        <p:sp>
          <p:nvSpPr>
            <p:cNvPr id="11" name="Oval 10">
              <a:extLst>
                <a:ext uri="{FF2B5EF4-FFF2-40B4-BE49-F238E27FC236}">
                  <a16:creationId xmlns:a16="http://schemas.microsoft.com/office/drawing/2014/main" id="{9151C743-126F-41D1-BE0D-830A04EFD80A}"/>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Sun">
              <a:extLst>
                <a:ext uri="{FF2B5EF4-FFF2-40B4-BE49-F238E27FC236}">
                  <a16:creationId xmlns:a16="http://schemas.microsoft.com/office/drawing/2014/main" id="{F139E9D4-048E-47A0-B431-C2CA5166029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71627" y="211554"/>
              <a:ext cx="331214" cy="331214"/>
            </a:xfrm>
            <a:prstGeom prst="rect">
              <a:avLst/>
            </a:prstGeom>
          </p:spPr>
        </p:pic>
      </p:grpSp>
      <p:grpSp>
        <p:nvGrpSpPr>
          <p:cNvPr id="13" name="Group 12">
            <a:extLst>
              <a:ext uri="{FF2B5EF4-FFF2-40B4-BE49-F238E27FC236}">
                <a16:creationId xmlns:a16="http://schemas.microsoft.com/office/drawing/2014/main" id="{DF80AEC9-A3F2-4B1A-80E0-9C7C1612AE37}"/>
              </a:ext>
            </a:extLst>
          </p:cNvPr>
          <p:cNvGrpSpPr/>
          <p:nvPr userDrawn="1"/>
        </p:nvGrpSpPr>
        <p:grpSpPr>
          <a:xfrm>
            <a:off x="167054" y="168067"/>
            <a:ext cx="383815" cy="383815"/>
            <a:chOff x="245327" y="410956"/>
            <a:chExt cx="383815" cy="383815"/>
          </a:xfrm>
        </p:grpSpPr>
        <p:sp>
          <p:nvSpPr>
            <p:cNvPr id="14" name="Oval 13">
              <a:extLst>
                <a:ext uri="{FF2B5EF4-FFF2-40B4-BE49-F238E27FC236}">
                  <a16:creationId xmlns:a16="http://schemas.microsoft.com/office/drawing/2014/main" id="{04C83E5E-CAF1-476C-8196-6FEDEDB9E714}"/>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C224FA6-6778-4906-B418-F421F5993B6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693BDC91-3E8F-4B5A-BF77-89423AF8DCDC}"/>
              </a:ext>
            </a:extLst>
          </p:cNvPr>
          <p:cNvGrpSpPr/>
          <p:nvPr userDrawn="1"/>
        </p:nvGrpSpPr>
        <p:grpSpPr>
          <a:xfrm>
            <a:off x="1273819" y="168067"/>
            <a:ext cx="388989" cy="383815"/>
            <a:chOff x="1055994" y="2436706"/>
            <a:chExt cx="388989" cy="383815"/>
          </a:xfrm>
        </p:grpSpPr>
        <p:sp>
          <p:nvSpPr>
            <p:cNvPr id="17" name="Oval 16">
              <a:extLst>
                <a:ext uri="{FF2B5EF4-FFF2-40B4-BE49-F238E27FC236}">
                  <a16:creationId xmlns:a16="http://schemas.microsoft.com/office/drawing/2014/main" id="{366388EE-664F-4707-BBA8-6C3E75BFBA72}"/>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Gears">
              <a:extLst>
                <a:ext uri="{FF2B5EF4-FFF2-40B4-BE49-F238E27FC236}">
                  <a16:creationId xmlns:a16="http://schemas.microsoft.com/office/drawing/2014/main" id="{32C7785E-4D91-475D-9B33-0936FCC4408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209504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FFF66">
            <a:alpha val="35000"/>
          </a:srgbClr>
        </a:solidFill>
        <a:effectLst/>
      </p:bgPr>
    </p:bg>
    <p:spTree>
      <p:nvGrpSpPr>
        <p:cNvPr id="1" name=""/>
        <p:cNvGrpSpPr/>
        <p:nvPr/>
      </p:nvGrpSpPr>
      <p:grpSpPr>
        <a:xfrm>
          <a:off x="0" y="0"/>
          <a:ext cx="0" cy="0"/>
          <a:chOff x="0" y="0"/>
          <a:chExt cx="0" cy="0"/>
        </a:xfrm>
      </p:grpSpPr>
      <p:graphicFrame>
        <p:nvGraphicFramePr>
          <p:cNvPr id="4" name="Table 45">
            <a:extLst>
              <a:ext uri="{FF2B5EF4-FFF2-40B4-BE49-F238E27FC236}">
                <a16:creationId xmlns:a16="http://schemas.microsoft.com/office/drawing/2014/main" id="{647EEA0B-D7B1-4CB6-ABDF-4F75BD3831C5}"/>
              </a:ext>
            </a:extLst>
          </p:cNvPr>
          <p:cNvGraphicFramePr>
            <a:graphicFrameLocks noGrp="1"/>
          </p:cNvGraphicFramePr>
          <p:nvPr userDrawn="1">
            <p:extLst>
              <p:ext uri="{D42A27DB-BD31-4B8C-83A1-F6EECF244321}">
                <p14:modId xmlns:p14="http://schemas.microsoft.com/office/powerpoint/2010/main" val="4101006967"/>
              </p:ext>
            </p:extLst>
          </p:nvPr>
        </p:nvGraphicFramePr>
        <p:xfrm>
          <a:off x="4587114" y="45344"/>
          <a:ext cx="7330315" cy="5364480"/>
        </p:xfrm>
        <a:graphic>
          <a:graphicData uri="http://schemas.openxmlformats.org/drawingml/2006/table">
            <a:tbl>
              <a:tblPr firstRow="1" bandRow="1">
                <a:tableStyleId>{0505E3EF-67EA-436B-97B2-0124C06EBD24}</a:tableStyleId>
              </a:tblPr>
              <a:tblGrid>
                <a:gridCol w="5289917">
                  <a:extLst>
                    <a:ext uri="{9D8B030D-6E8A-4147-A177-3AD203B41FA5}">
                      <a16:colId xmlns:a16="http://schemas.microsoft.com/office/drawing/2014/main" val="3386427911"/>
                    </a:ext>
                  </a:extLst>
                </a:gridCol>
                <a:gridCol w="1020199">
                  <a:extLst>
                    <a:ext uri="{9D8B030D-6E8A-4147-A177-3AD203B41FA5}">
                      <a16:colId xmlns:a16="http://schemas.microsoft.com/office/drawing/2014/main" val="3084570489"/>
                    </a:ext>
                  </a:extLst>
                </a:gridCol>
                <a:gridCol w="1020199">
                  <a:extLst>
                    <a:ext uri="{9D8B030D-6E8A-4147-A177-3AD203B41FA5}">
                      <a16:colId xmlns:a16="http://schemas.microsoft.com/office/drawing/2014/main" val="1088490147"/>
                    </a:ext>
                  </a:extLst>
                </a:gridCol>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0" kern="1200" dirty="0">
                          <a:solidFill>
                            <a:schemeClr val="dk1"/>
                          </a:solidFill>
                          <a:latin typeface="+mj-lt"/>
                          <a:ea typeface="Century Gothic" charset="0"/>
                          <a:cs typeface="Century Gothic" charset="0"/>
                        </a:rPr>
                        <a:t>_____________ charged electrons spin around atoms.</a:t>
                      </a:r>
                    </a:p>
                  </a:txBody>
                  <a:tcPr anchor="ctr"/>
                </a:tc>
                <a:tc>
                  <a:txBody>
                    <a:bodyPr/>
                    <a:lstStyle/>
                    <a:p>
                      <a:r>
                        <a:rPr lang="en-US" sz="1150" b="0" dirty="0">
                          <a:latin typeface="+mj-lt"/>
                        </a:rPr>
                        <a:t>positively</a:t>
                      </a:r>
                    </a:p>
                  </a:txBody>
                  <a:tcPr anchor="ctr"/>
                </a:tc>
                <a:tc>
                  <a:txBody>
                    <a:bodyPr/>
                    <a:lstStyle/>
                    <a:p>
                      <a:r>
                        <a:rPr lang="en-US" sz="1150" b="0" dirty="0">
                          <a:latin typeface="+mj-lt"/>
                        </a:rPr>
                        <a:t>negatively</a:t>
                      </a:r>
                    </a:p>
                  </a:txBody>
                  <a:tcPr anchor="ctr"/>
                </a:tc>
                <a:extLst>
                  <a:ext uri="{0D108BD9-81ED-4DB2-BD59-A6C34878D82A}">
                    <a16:rowId xmlns:a16="http://schemas.microsoft.com/office/drawing/2014/main" val="193290012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When electrons all spin in the ____________ direction, they create an invisible force known as </a:t>
                      </a:r>
                      <a:r>
                        <a:rPr lang="en-US" sz="1150" u="sng" kern="1200" dirty="0">
                          <a:solidFill>
                            <a:schemeClr val="dk1"/>
                          </a:solidFill>
                          <a:latin typeface="+mj-lt"/>
                          <a:ea typeface="Century Gothic" charset="0"/>
                          <a:cs typeface="Century Gothic" charset="0"/>
                        </a:rPr>
                        <a:t>magnetism</a:t>
                      </a:r>
                      <a:r>
                        <a:rPr lang="en-US" sz="1150" kern="1200" dirty="0">
                          <a:solidFill>
                            <a:schemeClr val="dk1"/>
                          </a:solidFill>
                          <a:latin typeface="+mj-lt"/>
                          <a:ea typeface="Century Gothic" charset="0"/>
                          <a:cs typeface="Century Gothic" charset="0"/>
                        </a:rPr>
                        <a:t>.</a:t>
                      </a:r>
                    </a:p>
                  </a:txBody>
                  <a:tcPr anchor="ctr"/>
                </a:tc>
                <a:tc>
                  <a:txBody>
                    <a:bodyPr/>
                    <a:lstStyle/>
                    <a:p>
                      <a:r>
                        <a:rPr lang="en-US" sz="1150" dirty="0">
                          <a:latin typeface="+mj-lt"/>
                        </a:rPr>
                        <a:t>opposite</a:t>
                      </a:r>
                    </a:p>
                  </a:txBody>
                  <a:tcPr anchor="ctr"/>
                </a:tc>
                <a:tc>
                  <a:txBody>
                    <a:bodyPr/>
                    <a:lstStyle/>
                    <a:p>
                      <a:r>
                        <a:rPr lang="en-US" sz="1150" dirty="0">
                          <a:latin typeface="+mj-lt"/>
                        </a:rPr>
                        <a:t>same</a:t>
                      </a:r>
                    </a:p>
                  </a:txBody>
                  <a:tcPr anchor="ctr"/>
                </a:tc>
                <a:extLst>
                  <a:ext uri="{0D108BD9-81ED-4DB2-BD59-A6C34878D82A}">
                    <a16:rowId xmlns:a16="http://schemas.microsoft.com/office/drawing/2014/main" val="1579540354"/>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The power of a magnet is known as the magnetic ________ of that magnet.  </a:t>
                      </a:r>
                    </a:p>
                  </a:txBody>
                  <a:tcPr anchor="ctr"/>
                </a:tc>
                <a:tc>
                  <a:txBody>
                    <a:bodyPr/>
                    <a:lstStyle/>
                    <a:p>
                      <a:r>
                        <a:rPr lang="en-US" sz="1150" dirty="0">
                          <a:latin typeface="+mj-lt"/>
                        </a:rPr>
                        <a:t>force</a:t>
                      </a:r>
                    </a:p>
                  </a:txBody>
                  <a:tcPr anchor="ctr"/>
                </a:tc>
                <a:tc>
                  <a:txBody>
                    <a:bodyPr/>
                    <a:lstStyle/>
                    <a:p>
                      <a:r>
                        <a:rPr lang="en-US" sz="1150" dirty="0">
                          <a:latin typeface="+mj-lt"/>
                        </a:rPr>
                        <a:t>field</a:t>
                      </a:r>
                    </a:p>
                  </a:txBody>
                  <a:tcPr anchor="ctr"/>
                </a:tc>
                <a:extLst>
                  <a:ext uri="{0D108BD9-81ED-4DB2-BD59-A6C34878D82A}">
                    <a16:rowId xmlns:a16="http://schemas.microsoft.com/office/drawing/2014/main" val="406124675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Magnets have two poles, ________ and ________. </a:t>
                      </a:r>
                    </a:p>
                  </a:txBody>
                  <a:tcPr anchor="ctr"/>
                </a:tc>
                <a:tc>
                  <a:txBody>
                    <a:bodyPr/>
                    <a:lstStyle/>
                    <a:p>
                      <a:r>
                        <a:rPr lang="en-US" sz="1150" dirty="0">
                          <a:latin typeface="+mj-lt"/>
                        </a:rPr>
                        <a:t>north, south</a:t>
                      </a:r>
                    </a:p>
                  </a:txBody>
                  <a:tcPr anchor="ctr"/>
                </a:tc>
                <a:tc>
                  <a:txBody>
                    <a:bodyPr/>
                    <a:lstStyle/>
                    <a:p>
                      <a:r>
                        <a:rPr lang="en-US" sz="1150" dirty="0">
                          <a:latin typeface="+mj-lt"/>
                        </a:rPr>
                        <a:t>east, west</a:t>
                      </a:r>
                    </a:p>
                  </a:txBody>
                  <a:tcPr anchor="ctr"/>
                </a:tc>
                <a:extLst>
                  <a:ext uri="{0D108BD9-81ED-4DB2-BD59-A6C34878D82A}">
                    <a16:rowId xmlns:a16="http://schemas.microsoft.com/office/drawing/2014/main" val="919097491"/>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As poles come close to each other they either attract or __________.</a:t>
                      </a:r>
                    </a:p>
                  </a:txBody>
                  <a:tcPr anchor="ctr"/>
                </a:tc>
                <a:tc>
                  <a:txBody>
                    <a:bodyPr/>
                    <a:lstStyle/>
                    <a:p>
                      <a:r>
                        <a:rPr lang="en-US" sz="1150" dirty="0">
                          <a:latin typeface="+mj-lt"/>
                        </a:rPr>
                        <a:t>split</a:t>
                      </a:r>
                    </a:p>
                  </a:txBody>
                  <a:tcPr anchor="ctr"/>
                </a:tc>
                <a:tc>
                  <a:txBody>
                    <a:bodyPr/>
                    <a:lstStyle/>
                    <a:p>
                      <a:r>
                        <a:rPr lang="en-US" sz="1150" dirty="0">
                          <a:latin typeface="+mj-lt"/>
                        </a:rPr>
                        <a:t>repel</a:t>
                      </a:r>
                    </a:p>
                  </a:txBody>
                  <a:tcPr anchor="ctr"/>
                </a:tc>
                <a:extLst>
                  <a:ext uri="{0D108BD9-81ED-4DB2-BD59-A6C34878D82A}">
                    <a16:rowId xmlns:a16="http://schemas.microsoft.com/office/drawing/2014/main" val="98080319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Around these poles is an area known as the __________  ______ (two words).</a:t>
                      </a:r>
                    </a:p>
                  </a:txBody>
                  <a:tcPr anchor="ctr"/>
                </a:tc>
                <a:tc>
                  <a:txBody>
                    <a:bodyPr/>
                    <a:lstStyle/>
                    <a:p>
                      <a:r>
                        <a:rPr lang="en-US" sz="1150" dirty="0">
                          <a:latin typeface="+mj-lt"/>
                        </a:rPr>
                        <a:t>magnetic field</a:t>
                      </a:r>
                    </a:p>
                  </a:txBody>
                  <a:tcPr anchor="ctr"/>
                </a:tc>
                <a:tc>
                  <a:txBody>
                    <a:bodyPr/>
                    <a:lstStyle/>
                    <a:p>
                      <a:r>
                        <a:rPr lang="en-US" sz="1150" dirty="0">
                          <a:latin typeface="+mj-lt"/>
                        </a:rPr>
                        <a:t>electric field</a:t>
                      </a:r>
                    </a:p>
                  </a:txBody>
                  <a:tcPr anchor="ctr"/>
                </a:tc>
                <a:extLst>
                  <a:ext uri="{0D108BD9-81ED-4DB2-BD59-A6C34878D82A}">
                    <a16:rowId xmlns:a16="http://schemas.microsoft.com/office/drawing/2014/main" val="257531886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The farther from the poles, the __________ the field.</a:t>
                      </a:r>
                    </a:p>
                  </a:txBody>
                  <a:tcPr anchor="ctr"/>
                </a:tc>
                <a:tc>
                  <a:txBody>
                    <a:bodyPr/>
                    <a:lstStyle/>
                    <a:p>
                      <a:r>
                        <a:rPr lang="en-US" sz="1150" dirty="0">
                          <a:latin typeface="+mj-lt"/>
                        </a:rPr>
                        <a:t>weaker</a:t>
                      </a:r>
                    </a:p>
                  </a:txBody>
                  <a:tcPr anchor="ctr"/>
                </a:tc>
                <a:tc>
                  <a:txBody>
                    <a:bodyPr/>
                    <a:lstStyle/>
                    <a:p>
                      <a:r>
                        <a:rPr lang="en-US" sz="1150" dirty="0">
                          <a:latin typeface="+mj-lt"/>
                        </a:rPr>
                        <a:t>stronger</a:t>
                      </a:r>
                    </a:p>
                  </a:txBody>
                  <a:tcPr anchor="ctr"/>
                </a:tc>
                <a:extLst>
                  <a:ext uri="{0D108BD9-81ED-4DB2-BD59-A6C34878D82A}">
                    <a16:rowId xmlns:a16="http://schemas.microsoft.com/office/drawing/2014/main" val="213012666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dk1"/>
                          </a:solidFill>
                          <a:latin typeface="+mj-lt"/>
                          <a:ea typeface="Century Gothic" charset="0"/>
                          <a:cs typeface="Century Gothic" charset="0"/>
                        </a:rPr>
                        <a:t>Also, the stronger the magnet, the _________ the field.</a:t>
                      </a:r>
                    </a:p>
                  </a:txBody>
                  <a:tcPr anchor="ctr"/>
                </a:tc>
                <a:tc>
                  <a:txBody>
                    <a:bodyPr/>
                    <a:lstStyle/>
                    <a:p>
                      <a:r>
                        <a:rPr lang="en-US" sz="1150" dirty="0">
                          <a:latin typeface="+mj-lt"/>
                        </a:rPr>
                        <a:t>smaller</a:t>
                      </a:r>
                    </a:p>
                  </a:txBody>
                  <a:tcPr anchor="ctr"/>
                </a:tc>
                <a:tc>
                  <a:txBody>
                    <a:bodyPr/>
                    <a:lstStyle/>
                    <a:p>
                      <a:r>
                        <a:rPr lang="en-US" sz="1150" dirty="0">
                          <a:latin typeface="+mj-lt"/>
                        </a:rPr>
                        <a:t>larger</a:t>
                      </a:r>
                    </a:p>
                  </a:txBody>
                  <a:tcPr anchor="ctr"/>
                </a:tc>
                <a:extLst>
                  <a:ext uri="{0D108BD9-81ED-4DB2-BD59-A6C34878D82A}">
                    <a16:rowId xmlns:a16="http://schemas.microsoft.com/office/drawing/2014/main" val="1834953883"/>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chemeClr val="tx1"/>
                          </a:solidFill>
                          <a:effectLst/>
                          <a:uLnTx/>
                          <a:uFillTx/>
                          <a:latin typeface="+mj-lt"/>
                          <a:ea typeface="Verdana" panose="020B0604030504040204" pitchFamily="34" charset="0"/>
                        </a:rPr>
                        <a:t>Static electricity __________ move through a current.</a:t>
                      </a:r>
                      <a:endParaRPr lang="en-US" sz="1150" kern="1200" dirty="0">
                        <a:solidFill>
                          <a:schemeClr val="tx1"/>
                        </a:solidFill>
                        <a:latin typeface="+mj-lt"/>
                        <a:ea typeface="Century Gothic" charset="0"/>
                        <a:cs typeface="Century Gothic" charset="0"/>
                      </a:endParaRPr>
                    </a:p>
                  </a:txBody>
                  <a:tcPr anchor="ctr"/>
                </a:tc>
                <a:tc>
                  <a:txBody>
                    <a:bodyPr/>
                    <a:lstStyle/>
                    <a:p>
                      <a:r>
                        <a:rPr lang="en-US" sz="1150" dirty="0">
                          <a:latin typeface="+mj-lt"/>
                        </a:rPr>
                        <a:t>does</a:t>
                      </a:r>
                    </a:p>
                  </a:txBody>
                  <a:tcPr anchor="ctr"/>
                </a:tc>
                <a:tc>
                  <a:txBody>
                    <a:bodyPr/>
                    <a:lstStyle/>
                    <a:p>
                      <a:r>
                        <a:rPr lang="en-US" sz="1150" dirty="0">
                          <a:latin typeface="+mj-lt"/>
                        </a:rPr>
                        <a:t>does not</a:t>
                      </a:r>
                    </a:p>
                  </a:txBody>
                  <a:tcPr anchor="ctr"/>
                </a:tc>
                <a:extLst>
                  <a:ext uri="{0D108BD9-81ED-4DB2-BD59-A6C34878D82A}">
                    <a16:rowId xmlns:a16="http://schemas.microsoft.com/office/drawing/2014/main" val="31087645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chemeClr val="tx1"/>
                          </a:solidFill>
                          <a:effectLst/>
                          <a:uLnTx/>
                          <a:uFillTx/>
                          <a:latin typeface="+mj-lt"/>
                          <a:ea typeface="Verdana" panose="020B0604030504040204" pitchFamily="34" charset="0"/>
                        </a:rPr>
                        <a:t>The _____________ the charge, the weaker the field.</a:t>
                      </a:r>
                      <a:endParaRPr lang="en-US" sz="1150" kern="1200" dirty="0">
                        <a:solidFill>
                          <a:schemeClr val="tx1"/>
                        </a:solidFill>
                        <a:latin typeface="+mj-lt"/>
                        <a:ea typeface="Century Gothic" charset="0"/>
                        <a:cs typeface="Century Gothic" charset="0"/>
                      </a:endParaRPr>
                    </a:p>
                  </a:txBody>
                  <a:tcPr anchor="ctr"/>
                </a:tc>
                <a:tc>
                  <a:txBody>
                    <a:bodyPr/>
                    <a:lstStyle/>
                    <a:p>
                      <a:r>
                        <a:rPr lang="en-US" sz="1150" dirty="0">
                          <a:latin typeface="+mj-lt"/>
                        </a:rPr>
                        <a:t>farther from</a:t>
                      </a:r>
                    </a:p>
                  </a:txBody>
                  <a:tcPr anchor="ctr"/>
                </a:tc>
                <a:tc>
                  <a:txBody>
                    <a:bodyPr/>
                    <a:lstStyle/>
                    <a:p>
                      <a:r>
                        <a:rPr lang="en-US" sz="1150" dirty="0">
                          <a:latin typeface="+mj-lt"/>
                        </a:rPr>
                        <a:t>closer to</a:t>
                      </a:r>
                    </a:p>
                  </a:txBody>
                  <a:tcPr anchor="ctr"/>
                </a:tc>
                <a:extLst>
                  <a:ext uri="{0D108BD9-81ED-4DB2-BD59-A6C34878D82A}">
                    <a16:rowId xmlns:a16="http://schemas.microsoft.com/office/drawing/2014/main" val="282997783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0" dirty="0">
                          <a:solidFill>
                            <a:schemeClr val="tx1"/>
                          </a:solidFill>
                          <a:latin typeface="+mj-lt"/>
                        </a:rPr>
                        <a:t>The electric field is positive if it moves __________ from the charge and negative if it moves __________ the charge. </a:t>
                      </a:r>
                    </a:p>
                  </a:txBody>
                  <a:tcPr anchor="ctr"/>
                </a:tc>
                <a:tc>
                  <a:txBody>
                    <a:bodyPr/>
                    <a:lstStyle/>
                    <a:p>
                      <a:r>
                        <a:rPr lang="en-US" sz="1150" dirty="0">
                          <a:latin typeface="+mj-lt"/>
                        </a:rPr>
                        <a:t>inward, outward</a:t>
                      </a:r>
                    </a:p>
                  </a:txBody>
                  <a:tcPr anchor="ctr"/>
                </a:tc>
                <a:tc>
                  <a:txBody>
                    <a:bodyPr/>
                    <a:lstStyle/>
                    <a:p>
                      <a:r>
                        <a:rPr lang="en-US" sz="1150" dirty="0">
                          <a:latin typeface="+mj-lt"/>
                        </a:rPr>
                        <a:t>outward, inward</a:t>
                      </a:r>
                    </a:p>
                  </a:txBody>
                  <a:tcPr anchor="ctr"/>
                </a:tc>
                <a:extLst>
                  <a:ext uri="{0D108BD9-81ED-4DB2-BD59-A6C34878D82A}">
                    <a16:rowId xmlns:a16="http://schemas.microsoft.com/office/drawing/2014/main" val="229568108"/>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schemeClr val="tx1"/>
                          </a:solidFill>
                          <a:effectLst/>
                          <a:uLnTx/>
                          <a:uFillTx/>
                          <a:latin typeface="+mj-lt"/>
                          <a:ea typeface="Verdana" panose="020B0604030504040204" pitchFamily="34" charset="0"/>
                        </a:rPr>
                        <a:t>Electric charges in motion __________ magnetic fields.</a:t>
                      </a:r>
                      <a:endParaRPr lang="en-US" sz="1150" kern="1200" dirty="0">
                        <a:solidFill>
                          <a:schemeClr val="tx1"/>
                        </a:solidFill>
                        <a:latin typeface="+mj-lt"/>
                        <a:ea typeface="Century Gothic" charset="0"/>
                        <a:cs typeface="Century Gothic" charset="0"/>
                      </a:endParaRPr>
                    </a:p>
                  </a:txBody>
                  <a:tcPr anchor="ctr"/>
                </a:tc>
                <a:tc>
                  <a:txBody>
                    <a:bodyPr/>
                    <a:lstStyle/>
                    <a:p>
                      <a:r>
                        <a:rPr lang="en-US" sz="1150" dirty="0">
                          <a:latin typeface="+mj-lt"/>
                        </a:rPr>
                        <a:t>create</a:t>
                      </a:r>
                    </a:p>
                  </a:txBody>
                  <a:tcPr anchor="ctr"/>
                </a:tc>
                <a:tc>
                  <a:txBody>
                    <a:bodyPr/>
                    <a:lstStyle/>
                    <a:p>
                      <a:r>
                        <a:rPr lang="en-US" sz="1150" dirty="0">
                          <a:latin typeface="+mj-lt"/>
                        </a:rPr>
                        <a:t>destroy</a:t>
                      </a:r>
                    </a:p>
                  </a:txBody>
                  <a:tcPr anchor="ctr"/>
                </a:tc>
                <a:extLst>
                  <a:ext uri="{0D108BD9-81ED-4DB2-BD59-A6C34878D82A}">
                    <a16:rowId xmlns:a16="http://schemas.microsoft.com/office/drawing/2014/main" val="2546861360"/>
                  </a:ext>
                </a:extLst>
              </a:tr>
              <a:tr h="365760">
                <a:tc>
                  <a: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50" b="0" i="0" u="none" strike="noStrike" kern="1200" cap="none" spc="0" normalizeH="0" baseline="0" noProof="0" dirty="0">
                          <a:ln>
                            <a:noFill/>
                          </a:ln>
                          <a:solidFill>
                            <a:schemeClr val="tx1"/>
                          </a:solidFill>
                          <a:effectLst/>
                          <a:uLnTx/>
                          <a:uFillTx/>
                          <a:latin typeface="+mj-lt"/>
                          <a:ea typeface="Verdana" panose="020B0604030504040204" pitchFamily="34" charset="0"/>
                        </a:rPr>
                        <a:t>A current flowing through a wire is surrounded by a __________  _______ (two words.)  This produces an electromagnet.</a:t>
                      </a:r>
                      <a:endParaRPr lang="en-US" sz="1150" kern="1200" dirty="0">
                        <a:solidFill>
                          <a:schemeClr val="tx1"/>
                        </a:solidFill>
                        <a:latin typeface="+mj-lt"/>
                        <a:ea typeface="Century Gothic" charset="0"/>
                        <a:cs typeface="Century Gothic" charset="0"/>
                      </a:endParaRPr>
                    </a:p>
                  </a:txBody>
                  <a:tcPr anchor="ctr"/>
                </a:tc>
                <a:tc>
                  <a:txBody>
                    <a:bodyPr/>
                    <a:lstStyle/>
                    <a:p>
                      <a:r>
                        <a:rPr lang="en-US" sz="1150" dirty="0">
                          <a:latin typeface="+mj-lt"/>
                        </a:rPr>
                        <a:t>electrical field</a:t>
                      </a:r>
                    </a:p>
                  </a:txBody>
                  <a:tcPr anchor="ctr"/>
                </a:tc>
                <a:tc>
                  <a:txBody>
                    <a:bodyPr/>
                    <a:lstStyle/>
                    <a:p>
                      <a:r>
                        <a:rPr lang="en-US" sz="1150" dirty="0">
                          <a:latin typeface="+mj-lt"/>
                        </a:rPr>
                        <a:t>magnetic field</a:t>
                      </a:r>
                    </a:p>
                  </a:txBody>
                  <a:tcPr anchor="ctr"/>
                </a:tc>
                <a:extLst>
                  <a:ext uri="{0D108BD9-81ED-4DB2-BD59-A6C34878D82A}">
                    <a16:rowId xmlns:a16="http://schemas.microsoft.com/office/drawing/2014/main" val="2853622293"/>
                  </a:ext>
                </a:extLst>
              </a:tr>
            </a:tbl>
          </a:graphicData>
        </a:graphic>
      </p:graphicFrame>
      <p:sp>
        <p:nvSpPr>
          <p:cNvPr id="46" name="TextBox 45">
            <a:extLst>
              <a:ext uri="{FF2B5EF4-FFF2-40B4-BE49-F238E27FC236}">
                <a16:creationId xmlns:a16="http://schemas.microsoft.com/office/drawing/2014/main" id="{673A492D-20A1-4072-A608-BA379D467047}"/>
              </a:ext>
            </a:extLst>
          </p:cNvPr>
          <p:cNvSpPr txBox="1"/>
          <p:nvPr userDrawn="1"/>
        </p:nvSpPr>
        <p:spPr>
          <a:xfrm>
            <a:off x="37785" y="808602"/>
            <a:ext cx="4216820" cy="1754326"/>
          </a:xfrm>
          <a:prstGeom prst="rect">
            <a:avLst/>
          </a:prstGeom>
          <a:noFill/>
        </p:spPr>
        <p:txBody>
          <a:bodyPr wrap="square" rtlCol="0">
            <a:spAutoFit/>
          </a:bodyPr>
          <a:lstStyle/>
          <a:p>
            <a:r>
              <a:rPr lang="en-US" sz="1800" dirty="0">
                <a:solidFill>
                  <a:schemeClr val="accent3">
                    <a:lumMod val="75000"/>
                  </a:schemeClr>
                </a:solidFill>
              </a:rPr>
              <a:t>Read the statements about magnets.</a:t>
            </a:r>
          </a:p>
          <a:p>
            <a:r>
              <a:rPr lang="en-US" sz="1800" dirty="0">
                <a:solidFill>
                  <a:schemeClr val="accent3">
                    <a:lumMod val="75000"/>
                  </a:schemeClr>
                </a:solidFill>
              </a:rPr>
              <a:t>Choose the correct word to complete the statement by dragging the highlighted box over the answer.</a:t>
            </a:r>
          </a:p>
        </p:txBody>
      </p:sp>
      <p:pic>
        <p:nvPicPr>
          <p:cNvPr id="48" name="Picture 47">
            <a:extLst>
              <a:ext uri="{FF2B5EF4-FFF2-40B4-BE49-F238E27FC236}">
                <a16:creationId xmlns:a16="http://schemas.microsoft.com/office/drawing/2014/main" id="{0459BF26-65B3-424E-B7B9-A35981D110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5929" y="899286"/>
            <a:ext cx="641565" cy="640080"/>
          </a:xfrm>
          <a:prstGeom prst="rect">
            <a:avLst/>
          </a:prstGeom>
        </p:spPr>
      </p:pic>
    </p:spTree>
    <p:extLst>
      <p:ext uri="{BB962C8B-B14F-4D97-AF65-F5344CB8AC3E}">
        <p14:creationId xmlns:p14="http://schemas.microsoft.com/office/powerpoint/2010/main" val="3007432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038620-7A13-4A8D-A083-8AE899F72254}"/>
              </a:ext>
            </a:extLst>
          </p:cNvPr>
          <p:cNvSpPr txBox="1"/>
          <p:nvPr userDrawn="1"/>
        </p:nvSpPr>
        <p:spPr>
          <a:xfrm>
            <a:off x="1994201" y="870082"/>
            <a:ext cx="4207259" cy="1200329"/>
          </a:xfrm>
          <a:prstGeom prst="rect">
            <a:avLst/>
          </a:prstGeom>
          <a:noFill/>
        </p:spPr>
        <p:txBody>
          <a:bodyPr wrap="square">
            <a:spAutoFit/>
          </a:bodyPr>
          <a:lstStyle/>
          <a:p>
            <a:pPr algn="ctr"/>
            <a:r>
              <a:rPr lang="en-US" sz="2400" b="0" i="0" dirty="0">
                <a:solidFill>
                  <a:srgbClr val="172B4D"/>
                </a:solidFill>
                <a:effectLst/>
                <a:latin typeface="+mn-lt"/>
              </a:rPr>
              <a:t>Can you find a magnet with only a north pole? Why or why not?</a:t>
            </a:r>
            <a:endParaRPr lang="en-US" sz="2400" b="0" dirty="0">
              <a:latin typeface="+mn-lt"/>
            </a:endParaRPr>
          </a:p>
        </p:txBody>
      </p:sp>
      <p:pic>
        <p:nvPicPr>
          <p:cNvPr id="34" name="Picture 33">
            <a:extLst>
              <a:ext uri="{FF2B5EF4-FFF2-40B4-BE49-F238E27FC236}">
                <a16:creationId xmlns:a16="http://schemas.microsoft.com/office/drawing/2014/main" id="{E32E4357-80CB-47BE-8030-4B43F8EA595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0000" l="10000" r="95781">
                        <a14:foregroundMark x1="48359" y1="46250" x2="48359" y2="46250"/>
                        <a14:foregroundMark x1="48203" y1="46250" x2="70078" y2="50104"/>
                        <a14:foregroundMark x1="70078" y1="50104" x2="83047" y2="43438"/>
                        <a14:foregroundMark x1="67891" y1="50417" x2="74766" y2="52396"/>
                        <a14:foregroundMark x1="74766" y1="52396" x2="80313" y2="59271"/>
                        <a14:foregroundMark x1="80313" y1="59271" x2="85391" y2="62604"/>
                        <a14:foregroundMark x1="77578" y1="54896" x2="78906" y2="47604"/>
                        <a14:foregroundMark x1="47422" y1="45417" x2="47422" y2="45417"/>
                        <a14:foregroundMark x1="48828" y1="44271" x2="48828" y2="44271"/>
                        <a14:foregroundMark x1="50703" y1="42604" x2="50703" y2="42604"/>
                        <a14:foregroundMark x1="51719" y1="41771" x2="51719" y2="41771"/>
                        <a14:foregroundMark x1="53906" y1="39479" x2="53906" y2="39479"/>
                        <a14:foregroundMark x1="49297" y1="52500" x2="49297" y2="52500"/>
                        <a14:foregroundMark x1="47656" y1="50417" x2="47656" y2="50417"/>
                        <a14:foregroundMark x1="52031" y1="56771" x2="52031" y2="56771"/>
                        <a14:foregroundMark x1="93594" y1="39063" x2="93594" y2="39063"/>
                        <a14:foregroundMark x1="95781" y1="37917" x2="95781" y2="37917"/>
                        <a14:foregroundMark x1="93281" y1="69271" x2="93281" y2="69271"/>
                        <a14:foregroundMark x1="74766" y1="64167" x2="74766" y2="64167"/>
                        <a14:foregroundMark x1="51094" y1="55729" x2="51094" y2="55729"/>
                        <a14:foregroundMark x1="54609" y1="38333" x2="54609" y2="38333"/>
                        <a14:foregroundMark x1="83281" y1="52188" x2="83281" y2="52188"/>
                        <a14:foregroundMark x1="76406" y1="38854" x2="76406" y2="38854"/>
                        <a14:foregroundMark x1="65547" y1="42500" x2="65547" y2="42500"/>
                        <a14:foregroundMark x1="63906" y1="40938" x2="63906" y2="40938"/>
                        <a14:foregroundMark x1="65078" y1="41771" x2="65078" y2="41771"/>
                        <a14:foregroundMark x1="64766" y1="40521" x2="66641" y2="42917"/>
                        <a14:foregroundMark x1="64141" y1="55937" x2="63047" y2="83750"/>
                        <a14:foregroundMark x1="63047" y1="83750" x2="66016" y2="75000"/>
                        <a14:foregroundMark x1="66016" y1="75000" x2="65703" y2="57813"/>
                        <a14:foregroundMark x1="45859" y1="48229" x2="45859" y2="48229"/>
                        <a14:foregroundMark x1="85078" y1="50104" x2="85078" y2="50104"/>
                        <a14:foregroundMark x1="89531" y1="45000" x2="89531" y2="45000"/>
                        <a14:foregroundMark x1="86094" y1="57083" x2="86094" y2="57083"/>
                      </a14:backgroundRemoval>
                    </a14:imgEffect>
                  </a14:imgLayer>
                </a14:imgProps>
              </a:ext>
              <a:ext uri="{28A0092B-C50C-407E-A947-70E740481C1C}">
                <a14:useLocalDpi xmlns:a14="http://schemas.microsoft.com/office/drawing/2010/main" val="0"/>
              </a:ext>
            </a:extLst>
          </a:blip>
          <a:srcRect l="44083" t="36960" b="8408"/>
          <a:stretch/>
        </p:blipFill>
        <p:spPr>
          <a:xfrm>
            <a:off x="6413516" y="967719"/>
            <a:ext cx="1371600" cy="1005056"/>
          </a:xfrm>
          <a:prstGeom prst="rect">
            <a:avLst/>
          </a:prstGeom>
        </p:spPr>
      </p:pic>
      <p:pic>
        <p:nvPicPr>
          <p:cNvPr id="40" name="Picture 39">
            <a:extLst>
              <a:ext uri="{FF2B5EF4-FFF2-40B4-BE49-F238E27FC236}">
                <a16:creationId xmlns:a16="http://schemas.microsoft.com/office/drawing/2014/main" id="{DCF8BFFD-B998-4B7F-B5A3-107887FF0E2E}"/>
              </a:ext>
            </a:extLst>
          </p:cNvPr>
          <p:cNvPicPr>
            <a:picLocks noChangeAspect="1"/>
          </p:cNvPicPr>
          <p:nvPr userDrawn="1"/>
        </p:nvPicPr>
        <p:blipFill>
          <a:blip r:embed="rId4"/>
          <a:stretch>
            <a:fillRect/>
          </a:stretch>
        </p:blipFill>
        <p:spPr>
          <a:xfrm rot="16200000">
            <a:off x="382585" y="797229"/>
            <a:ext cx="1584960" cy="1188720"/>
          </a:xfrm>
          <a:prstGeom prst="rect">
            <a:avLst/>
          </a:prstGeom>
        </p:spPr>
      </p:pic>
      <p:sp>
        <p:nvSpPr>
          <p:cNvPr id="41" name="TextBox 40">
            <a:extLst>
              <a:ext uri="{FF2B5EF4-FFF2-40B4-BE49-F238E27FC236}">
                <a16:creationId xmlns:a16="http://schemas.microsoft.com/office/drawing/2014/main" id="{00F29633-F47E-4556-8FBC-6266B9E3A92F}"/>
              </a:ext>
            </a:extLst>
          </p:cNvPr>
          <p:cNvSpPr txBox="1"/>
          <p:nvPr userDrawn="1"/>
        </p:nvSpPr>
        <p:spPr>
          <a:xfrm rot="21360000">
            <a:off x="6930064" y="1410398"/>
            <a:ext cx="731520" cy="261610"/>
          </a:xfrm>
          <a:prstGeom prst="rect">
            <a:avLst/>
          </a:prstGeom>
          <a:solidFill>
            <a:schemeClr val="bg1"/>
          </a:solidFill>
          <a:ln>
            <a:solidFill>
              <a:schemeClr val="accent4">
                <a:lumMod val="75000"/>
              </a:schemeClr>
            </a:solidFill>
          </a:ln>
        </p:spPr>
        <p:txBody>
          <a:bodyPr wrap="square" lIns="0" rIns="0" rtlCol="0">
            <a:spAutoFit/>
          </a:bodyPr>
          <a:lstStyle/>
          <a:p>
            <a:pPr algn="ctr"/>
            <a:r>
              <a:rPr lang="en-US" sz="1050" dirty="0">
                <a:latin typeface="Chalktastic" panose="03000600000000000000" pitchFamily="66" charset="0"/>
              </a:rPr>
              <a:t>or bust!</a:t>
            </a:r>
          </a:p>
        </p:txBody>
      </p:sp>
      <p:pic>
        <p:nvPicPr>
          <p:cNvPr id="45" name="Picture 44">
            <a:extLst>
              <a:ext uri="{FF2B5EF4-FFF2-40B4-BE49-F238E27FC236}">
                <a16:creationId xmlns:a16="http://schemas.microsoft.com/office/drawing/2014/main" id="{5776AB23-BEE9-4358-8021-4998CBDB2AE5}"/>
              </a:ext>
            </a:extLst>
          </p:cNvPr>
          <p:cNvPicPr>
            <a:picLocks noChangeAspect="1"/>
          </p:cNvPicPr>
          <p:nvPr userDrawn="1"/>
        </p:nvPicPr>
        <p:blipFill>
          <a:blip r:embed="rId5"/>
          <a:stretch>
            <a:fillRect/>
          </a:stretch>
        </p:blipFill>
        <p:spPr>
          <a:xfrm>
            <a:off x="8141003" y="731108"/>
            <a:ext cx="3889585" cy="4755292"/>
          </a:xfrm>
          <a:prstGeom prst="rect">
            <a:avLst/>
          </a:prstGeom>
        </p:spPr>
      </p:pic>
      <p:sp>
        <p:nvSpPr>
          <p:cNvPr id="46" name="Rectangle 45">
            <a:extLst>
              <a:ext uri="{FF2B5EF4-FFF2-40B4-BE49-F238E27FC236}">
                <a16:creationId xmlns:a16="http://schemas.microsoft.com/office/drawing/2014/main" id="{D10181C1-E458-4E67-A714-5E23271079C2}"/>
              </a:ext>
            </a:extLst>
          </p:cNvPr>
          <p:cNvSpPr/>
          <p:nvPr userDrawn="1"/>
        </p:nvSpPr>
        <p:spPr>
          <a:xfrm>
            <a:off x="410547" y="2304661"/>
            <a:ext cx="7374569" cy="2789853"/>
          </a:xfrm>
          <a:prstGeom prst="rect">
            <a:avLst/>
          </a:prstGeom>
          <a:solidFill>
            <a:schemeClr val="bg1"/>
          </a:solidFill>
          <a:ln w="28575">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658F484-BDF7-41E8-AAE0-540BD9D2813F}"/>
              </a:ext>
            </a:extLst>
          </p:cNvPr>
          <p:cNvSpPr/>
          <p:nvPr userDrawn="1"/>
        </p:nvSpPr>
        <p:spPr>
          <a:xfrm rot="120000">
            <a:off x="7266240" y="1309800"/>
            <a:ext cx="91440" cy="182880"/>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117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D51236-7359-4AAB-A764-C6CB20B7094C}"/>
              </a:ext>
            </a:extLst>
          </p:cNvPr>
          <p:cNvSpPr/>
          <p:nvPr userDrawn="1"/>
        </p:nvSpPr>
        <p:spPr>
          <a:xfrm>
            <a:off x="10562253" y="692546"/>
            <a:ext cx="1627312" cy="4793854"/>
          </a:xfrm>
          <a:prstGeom prst="rect">
            <a:avLst/>
          </a:prstGeom>
          <a:gradFill>
            <a:gsLst>
              <a:gs pos="0">
                <a:srgbClr val="B3B9C1"/>
              </a:gs>
              <a:gs pos="100000">
                <a:srgbClr val="ACACB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BBC94F0-B2DC-4674-A46A-26B8B1F087D6}"/>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t="12426" b="7028"/>
          <a:stretch/>
        </p:blipFill>
        <p:spPr>
          <a:xfrm>
            <a:off x="0" y="692545"/>
            <a:ext cx="10562253" cy="4793854"/>
          </a:xfrm>
          <a:prstGeom prst="rect">
            <a:avLst/>
          </a:prstGeom>
        </p:spPr>
      </p:pic>
      <p:sp>
        <p:nvSpPr>
          <p:cNvPr id="4" name="TextBox 3">
            <a:extLst>
              <a:ext uri="{FF2B5EF4-FFF2-40B4-BE49-F238E27FC236}">
                <a16:creationId xmlns:a16="http://schemas.microsoft.com/office/drawing/2014/main" id="{D9C48115-B8A6-4D20-A2D6-5CA7B181E11B}"/>
              </a:ext>
            </a:extLst>
          </p:cNvPr>
          <p:cNvSpPr txBox="1"/>
          <p:nvPr userDrawn="1"/>
        </p:nvSpPr>
        <p:spPr>
          <a:xfrm>
            <a:off x="164804" y="770271"/>
            <a:ext cx="7532952" cy="1477328"/>
          </a:xfrm>
          <a:prstGeom prst="rect">
            <a:avLst/>
          </a:prstGeom>
          <a:noFill/>
        </p:spPr>
        <p:txBody>
          <a:bodyPr wrap="square">
            <a:spAutoFit/>
          </a:bodyPr>
          <a:lstStyle/>
          <a:p>
            <a:pPr algn="l">
              <a:buFont typeface="+mj-lt"/>
              <a:buNone/>
            </a:pPr>
            <a:r>
              <a:rPr lang="en-US" b="0" i="0" dirty="0">
                <a:solidFill>
                  <a:srgbClr val="172B4D"/>
                </a:solidFill>
                <a:effectLst/>
                <a:latin typeface="+mn-lt"/>
              </a:rPr>
              <a:t>Lightning tends to "jump around" when it strikes. This is because the electricity is looking for the least resistant path to the ground. To help prevent lightening from "jumping" to tall buildings, builders often put up metal lightning rods. Why would metal rods work?</a:t>
            </a:r>
          </a:p>
        </p:txBody>
      </p:sp>
      <p:pic>
        <p:nvPicPr>
          <p:cNvPr id="5" name="Picture 4">
            <a:extLst>
              <a:ext uri="{FF2B5EF4-FFF2-40B4-BE49-F238E27FC236}">
                <a16:creationId xmlns:a16="http://schemas.microsoft.com/office/drawing/2014/main" id="{18E14907-DE8E-4235-93FC-D86FB4E4C2A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355" t="-1" r="25497" b="6471"/>
          <a:stretch/>
        </p:blipFill>
        <p:spPr>
          <a:xfrm>
            <a:off x="8686647" y="895752"/>
            <a:ext cx="1097280" cy="2237796"/>
          </a:xfrm>
          <a:prstGeom prst="rect">
            <a:avLst/>
          </a:prstGeom>
          <a:ln w="38100" cap="sq">
            <a:solidFill>
              <a:srgbClr val="000000"/>
            </a:solidFill>
            <a:prstDash val="solid"/>
            <a:miter lim="800000"/>
          </a:ln>
          <a:effectLst/>
        </p:spPr>
      </p:pic>
      <p:pic>
        <p:nvPicPr>
          <p:cNvPr id="8" name="Picture 7">
            <a:extLst>
              <a:ext uri="{FF2B5EF4-FFF2-40B4-BE49-F238E27FC236}">
                <a16:creationId xmlns:a16="http://schemas.microsoft.com/office/drawing/2014/main" id="{C8486B3E-8F6B-44A6-B1DC-38BC3A32F5B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4337" r="31633" b="12850"/>
          <a:stretch/>
        </p:blipFill>
        <p:spPr>
          <a:xfrm>
            <a:off x="9829380" y="895752"/>
            <a:ext cx="2137697" cy="1856778"/>
          </a:xfrm>
          <a:prstGeom prst="rect">
            <a:avLst/>
          </a:prstGeom>
          <a:ln w="38100" cap="sq">
            <a:solidFill>
              <a:srgbClr val="000000"/>
            </a:solidFill>
            <a:prstDash val="solid"/>
            <a:miter lim="800000"/>
          </a:ln>
          <a:effectLst/>
        </p:spPr>
      </p:pic>
      <p:pic>
        <p:nvPicPr>
          <p:cNvPr id="10" name="Picture 9">
            <a:extLst>
              <a:ext uri="{FF2B5EF4-FFF2-40B4-BE49-F238E27FC236}">
                <a16:creationId xmlns:a16="http://schemas.microsoft.com/office/drawing/2014/main" id="{81053810-00FC-4742-86CC-6E0DE02ABD8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262"/>
          <a:stretch/>
        </p:blipFill>
        <p:spPr>
          <a:xfrm>
            <a:off x="8686647" y="3199893"/>
            <a:ext cx="1097280" cy="2076117"/>
          </a:xfrm>
          <a:prstGeom prst="rect">
            <a:avLst/>
          </a:prstGeom>
          <a:ln w="38100" cap="sq">
            <a:solidFill>
              <a:srgbClr val="000000"/>
            </a:solidFill>
            <a:prstDash val="solid"/>
            <a:miter lim="800000"/>
          </a:ln>
          <a:effectLst/>
        </p:spPr>
      </p:pic>
      <p:pic>
        <p:nvPicPr>
          <p:cNvPr id="12" name="Picture 11">
            <a:extLst>
              <a:ext uri="{FF2B5EF4-FFF2-40B4-BE49-F238E27FC236}">
                <a16:creationId xmlns:a16="http://schemas.microsoft.com/office/drawing/2014/main" id="{7B6F9503-F7D1-4BFE-8ADC-D15072C43E8A}"/>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25987" r="17520"/>
          <a:stretch/>
        </p:blipFill>
        <p:spPr>
          <a:xfrm>
            <a:off x="9850815" y="2759965"/>
            <a:ext cx="2131681" cy="2514600"/>
          </a:xfrm>
          <a:prstGeom prst="rect">
            <a:avLst/>
          </a:prstGeom>
          <a:ln w="38100" cap="sq">
            <a:solidFill>
              <a:srgbClr val="000000"/>
            </a:solidFill>
            <a:prstDash val="solid"/>
            <a:miter lim="800000"/>
          </a:ln>
          <a:effectLst/>
        </p:spPr>
      </p:pic>
      <p:sp>
        <p:nvSpPr>
          <p:cNvPr id="16" name="Rectangle 15">
            <a:extLst>
              <a:ext uri="{FF2B5EF4-FFF2-40B4-BE49-F238E27FC236}">
                <a16:creationId xmlns:a16="http://schemas.microsoft.com/office/drawing/2014/main" id="{062FB802-BA6C-4A27-8F7E-6D49EE4A778C}"/>
              </a:ext>
            </a:extLst>
          </p:cNvPr>
          <p:cNvSpPr/>
          <p:nvPr userDrawn="1"/>
        </p:nvSpPr>
        <p:spPr>
          <a:xfrm>
            <a:off x="233504" y="2333561"/>
            <a:ext cx="7464252" cy="2789853"/>
          </a:xfrm>
          <a:prstGeom prst="rect">
            <a:avLst/>
          </a:prstGeom>
          <a:solidFill>
            <a:schemeClr val="bg1">
              <a:alpha val="50000"/>
            </a:schemeClr>
          </a:solidFill>
          <a:ln w="28575">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58F01B-0B30-4DF2-ACDF-8BD3214B8FD1}"/>
              </a:ext>
            </a:extLst>
          </p:cNvPr>
          <p:cNvSpPr txBox="1"/>
          <p:nvPr userDrawn="1"/>
        </p:nvSpPr>
        <p:spPr>
          <a:xfrm rot="16200000">
            <a:off x="8598010" y="1940119"/>
            <a:ext cx="2286000" cy="169277"/>
          </a:xfrm>
          <a:prstGeom prst="rect">
            <a:avLst/>
          </a:prstGeom>
          <a:noFill/>
        </p:spPr>
        <p:txBody>
          <a:bodyPr wrap="square" lIns="0" rIns="0">
            <a:spAutoFit/>
          </a:bodyPr>
          <a:lstStyle/>
          <a:p>
            <a:pPr algn="ctr"/>
            <a:r>
              <a:rPr lang="en-US" sz="500" dirty="0">
                <a:solidFill>
                  <a:schemeClr val="bg1">
                    <a:lumMod val="95000"/>
                  </a:schemeClr>
                </a:solidFill>
              </a:rPr>
              <a:t>Image: Michael Coughlan CC BY-SA 2.0, commons.wikimedia.org</a:t>
            </a:r>
          </a:p>
        </p:txBody>
      </p:sp>
      <p:sp>
        <p:nvSpPr>
          <p:cNvPr id="13" name="TextBox 12">
            <a:extLst>
              <a:ext uri="{FF2B5EF4-FFF2-40B4-BE49-F238E27FC236}">
                <a16:creationId xmlns:a16="http://schemas.microsoft.com/office/drawing/2014/main" id="{E5EEF970-7AF9-4496-9454-D64CCA1EB69D}"/>
              </a:ext>
            </a:extLst>
          </p:cNvPr>
          <p:cNvSpPr txBox="1"/>
          <p:nvPr userDrawn="1"/>
        </p:nvSpPr>
        <p:spPr>
          <a:xfrm>
            <a:off x="9755228" y="2591196"/>
            <a:ext cx="2286000" cy="169277"/>
          </a:xfrm>
          <a:prstGeom prst="rect">
            <a:avLst/>
          </a:prstGeom>
          <a:noFill/>
        </p:spPr>
        <p:txBody>
          <a:bodyPr wrap="square">
            <a:spAutoFit/>
          </a:bodyPr>
          <a:lstStyle/>
          <a:p>
            <a:pPr algn="ctr"/>
            <a:r>
              <a:rPr lang="en-US" sz="500" dirty="0">
                <a:solidFill>
                  <a:schemeClr val="bg1">
                    <a:lumMod val="85000"/>
                  </a:schemeClr>
                </a:solidFill>
              </a:rPr>
              <a:t>USAF image by Tech Sgt. Scott </a:t>
            </a:r>
            <a:r>
              <a:rPr lang="en-US" sz="500" dirty="0" err="1">
                <a:solidFill>
                  <a:schemeClr val="bg1">
                    <a:lumMod val="85000"/>
                  </a:schemeClr>
                </a:solidFill>
              </a:rPr>
              <a:t>Laforest</a:t>
            </a:r>
            <a:r>
              <a:rPr lang="en-US" sz="500" dirty="0">
                <a:solidFill>
                  <a:schemeClr val="bg1">
                    <a:lumMod val="85000"/>
                  </a:schemeClr>
                </a:solidFill>
              </a:rPr>
              <a:t>, Selfridge, MI</a:t>
            </a:r>
          </a:p>
        </p:txBody>
      </p:sp>
    </p:spTree>
    <p:extLst>
      <p:ext uri="{BB962C8B-B14F-4D97-AF65-F5344CB8AC3E}">
        <p14:creationId xmlns:p14="http://schemas.microsoft.com/office/powerpoint/2010/main" val="551316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F99817-F57B-4878-8923-DF27D077700A}"/>
              </a:ext>
            </a:extLst>
          </p:cNvPr>
          <p:cNvSpPr txBox="1"/>
          <p:nvPr userDrawn="1"/>
        </p:nvSpPr>
        <p:spPr>
          <a:xfrm>
            <a:off x="5344035" y="913903"/>
            <a:ext cx="6102296" cy="4462760"/>
          </a:xfrm>
          <a:prstGeom prst="rect">
            <a:avLst/>
          </a:prstGeom>
          <a:noFill/>
        </p:spPr>
        <p:txBody>
          <a:bodyPr wrap="square">
            <a:spAutoFit/>
          </a:bodyPr>
          <a:lstStyle/>
          <a:p>
            <a:pPr>
              <a:spcBef>
                <a:spcPts val="1200"/>
              </a:spcBef>
            </a:pPr>
            <a:r>
              <a:rPr lang="en-US" b="0" i="0" dirty="0">
                <a:solidFill>
                  <a:srgbClr val="172B4D"/>
                </a:solidFill>
                <a:effectLst/>
                <a:latin typeface="+mn-lt"/>
              </a:rPr>
              <a:t>Item A carries a net charge and sphere B is neutral. They are placed near each other on an insulated table. Which statement best describes the electrostatic force between them? Put the number of the correct answer in the box below the table.</a:t>
            </a:r>
          </a:p>
          <a:p>
            <a:pPr marL="342900" indent="-342900">
              <a:spcBef>
                <a:spcPts val="1200"/>
              </a:spcBef>
              <a:buAutoNum type="arabicPeriod"/>
            </a:pPr>
            <a:r>
              <a:rPr lang="en-US" b="0" i="0" dirty="0">
                <a:solidFill>
                  <a:srgbClr val="172B4D"/>
                </a:solidFill>
                <a:effectLst/>
                <a:latin typeface="+mn-lt"/>
              </a:rPr>
              <a:t>Item A will give all of its charge to the insulated table and both items will be neutral.</a:t>
            </a:r>
          </a:p>
          <a:p>
            <a:pPr marL="342900" indent="-342900">
              <a:spcBef>
                <a:spcPts val="1200"/>
              </a:spcBef>
              <a:buAutoNum type="arabicPeriod"/>
            </a:pPr>
            <a:endParaRPr lang="en-US" b="0" i="0" dirty="0">
              <a:solidFill>
                <a:srgbClr val="172B4D"/>
              </a:solidFill>
              <a:effectLst/>
              <a:latin typeface="+mn-lt"/>
            </a:endParaRPr>
          </a:p>
          <a:p>
            <a:pPr marL="342900" indent="-342900">
              <a:spcBef>
                <a:spcPts val="1200"/>
              </a:spcBef>
              <a:buAutoNum type="arabicPeriod"/>
            </a:pPr>
            <a:r>
              <a:rPr lang="en-US" b="0" i="0" dirty="0">
                <a:solidFill>
                  <a:srgbClr val="172B4D"/>
                </a:solidFill>
                <a:effectLst/>
                <a:latin typeface="+mn-lt"/>
              </a:rPr>
              <a:t>Sphere B will take on some of item A’s charge until they are equal.</a:t>
            </a:r>
          </a:p>
          <a:p>
            <a:pPr marL="342900" indent="-342900">
              <a:spcBef>
                <a:spcPts val="1200"/>
              </a:spcBef>
              <a:buAutoNum type="arabicPeriod"/>
            </a:pPr>
            <a:endParaRPr lang="en-US" b="0" i="0" dirty="0">
              <a:solidFill>
                <a:srgbClr val="172B4D"/>
              </a:solidFill>
              <a:effectLst/>
              <a:latin typeface="+mn-lt"/>
            </a:endParaRPr>
          </a:p>
          <a:p>
            <a:pPr marL="342900" indent="-342900">
              <a:spcBef>
                <a:spcPts val="1200"/>
              </a:spcBef>
              <a:buAutoNum type="arabicPeriod"/>
            </a:pPr>
            <a:r>
              <a:rPr lang="en-US" b="0" i="0" dirty="0">
                <a:solidFill>
                  <a:srgbClr val="172B4D"/>
                </a:solidFill>
                <a:effectLst/>
                <a:latin typeface="+mn-lt"/>
              </a:rPr>
              <a:t>Nothing will happen.</a:t>
            </a:r>
            <a:endParaRPr lang="en-US" dirty="0">
              <a:latin typeface="+mn-lt"/>
            </a:endParaRPr>
          </a:p>
        </p:txBody>
      </p:sp>
      <p:sp>
        <p:nvSpPr>
          <p:cNvPr id="10" name="Freeform: Shape 9">
            <a:extLst>
              <a:ext uri="{FF2B5EF4-FFF2-40B4-BE49-F238E27FC236}">
                <a16:creationId xmlns:a16="http://schemas.microsoft.com/office/drawing/2014/main" id="{4AA9A043-A8E5-4CA5-8C58-B1C58B30C057}"/>
              </a:ext>
            </a:extLst>
          </p:cNvPr>
          <p:cNvSpPr/>
          <p:nvPr/>
        </p:nvSpPr>
        <p:spPr>
          <a:xfrm>
            <a:off x="1577905" y="2788408"/>
            <a:ext cx="103632" cy="1828800"/>
          </a:xfrm>
          <a:custGeom>
            <a:avLst/>
            <a:gdLst>
              <a:gd name="connsiteX0" fmla="*/ 0 w 183680"/>
              <a:gd name="connsiteY0" fmla="*/ 6 h 2538084"/>
              <a:gd name="connsiteX1" fmla="*/ 0 w 183680"/>
              <a:gd name="connsiteY1" fmla="*/ 2409164 h 2538084"/>
              <a:gd name="connsiteX2" fmla="*/ 183680 w 183680"/>
              <a:gd name="connsiteY2" fmla="*/ 2538085 h 2538084"/>
              <a:gd name="connsiteX3" fmla="*/ 183680 w 183680"/>
              <a:gd name="connsiteY3" fmla="*/ 48345 h 2538084"/>
              <a:gd name="connsiteX4" fmla="*/ 0 w 183680"/>
              <a:gd name="connsiteY4" fmla="*/ 0 h 253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80" h="2538084">
                <a:moveTo>
                  <a:pt x="0" y="6"/>
                </a:moveTo>
                <a:lnTo>
                  <a:pt x="0" y="2409164"/>
                </a:lnTo>
                <a:lnTo>
                  <a:pt x="183680" y="2538085"/>
                </a:lnTo>
                <a:lnTo>
                  <a:pt x="183680" y="48345"/>
                </a:lnTo>
                <a:lnTo>
                  <a:pt x="0" y="0"/>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5D67E67-0F58-468D-923A-FD8E93D2AA90}"/>
              </a:ext>
            </a:extLst>
          </p:cNvPr>
          <p:cNvSpPr/>
          <p:nvPr/>
        </p:nvSpPr>
        <p:spPr>
          <a:xfrm>
            <a:off x="1718582" y="2826625"/>
            <a:ext cx="135924" cy="1810512"/>
          </a:xfrm>
          <a:custGeom>
            <a:avLst/>
            <a:gdLst>
              <a:gd name="connsiteX0" fmla="*/ 2818 w 240915"/>
              <a:gd name="connsiteY0" fmla="*/ 32242 h 2503027"/>
              <a:gd name="connsiteX1" fmla="*/ 0 w 240915"/>
              <a:gd name="connsiteY1" fmla="*/ 2503027 h 2503027"/>
              <a:gd name="connsiteX2" fmla="*/ 240916 w 240915"/>
              <a:gd name="connsiteY2" fmla="*/ 2459545 h 2503027"/>
              <a:gd name="connsiteX3" fmla="*/ 240916 w 240915"/>
              <a:gd name="connsiteY3" fmla="*/ 0 h 2503027"/>
              <a:gd name="connsiteX4" fmla="*/ 2819 w 240915"/>
              <a:gd name="connsiteY4" fmla="*/ 32230 h 250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15" h="2503027">
                <a:moveTo>
                  <a:pt x="2818" y="32242"/>
                </a:moveTo>
                <a:lnTo>
                  <a:pt x="0" y="2503027"/>
                </a:lnTo>
                <a:lnTo>
                  <a:pt x="240916" y="2459545"/>
                </a:lnTo>
                <a:lnTo>
                  <a:pt x="240916" y="0"/>
                </a:lnTo>
                <a:lnTo>
                  <a:pt x="2819" y="32230"/>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22A9D7-9BFB-4865-904A-5D47FA321EE8}"/>
              </a:ext>
            </a:extLst>
          </p:cNvPr>
          <p:cNvSpPr/>
          <p:nvPr/>
        </p:nvSpPr>
        <p:spPr>
          <a:xfrm>
            <a:off x="3413610" y="1576158"/>
            <a:ext cx="92029" cy="1828800"/>
          </a:xfrm>
          <a:custGeom>
            <a:avLst/>
            <a:gdLst>
              <a:gd name="connsiteX0" fmla="*/ 4 w 163115"/>
              <a:gd name="connsiteY0" fmla="*/ 52 h 2379035"/>
              <a:gd name="connsiteX1" fmla="*/ 1705 w 163115"/>
              <a:gd name="connsiteY1" fmla="*/ 2264240 h 2379035"/>
              <a:gd name="connsiteX2" fmla="*/ 163116 w 163115"/>
              <a:gd name="connsiteY2" fmla="*/ 2379036 h 2379035"/>
              <a:gd name="connsiteX3" fmla="*/ 163116 w 163115"/>
              <a:gd name="connsiteY3" fmla="*/ 45315 h 2379035"/>
              <a:gd name="connsiteX4" fmla="*/ 0 w 163115"/>
              <a:gd name="connsiteY4" fmla="*/ 0 h 2379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15" h="2379035">
                <a:moveTo>
                  <a:pt x="4" y="52"/>
                </a:moveTo>
                <a:lnTo>
                  <a:pt x="1705" y="2264240"/>
                </a:lnTo>
                <a:lnTo>
                  <a:pt x="163116" y="2379036"/>
                </a:lnTo>
                <a:lnTo>
                  <a:pt x="163116" y="45315"/>
                </a:lnTo>
                <a:lnTo>
                  <a:pt x="0" y="0"/>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12186CE-A9CE-41D9-9FB3-CBF8B9683569}"/>
              </a:ext>
            </a:extLst>
          </p:cNvPr>
          <p:cNvSpPr/>
          <p:nvPr/>
        </p:nvSpPr>
        <p:spPr>
          <a:xfrm>
            <a:off x="3531430" y="1683772"/>
            <a:ext cx="120710" cy="1737360"/>
          </a:xfrm>
          <a:custGeom>
            <a:avLst/>
            <a:gdLst>
              <a:gd name="connsiteX0" fmla="*/ 2502 w 213950"/>
              <a:gd name="connsiteY0" fmla="*/ 30257 h 2346165"/>
              <a:gd name="connsiteX1" fmla="*/ 0 w 213950"/>
              <a:gd name="connsiteY1" fmla="*/ 2346166 h 2346165"/>
              <a:gd name="connsiteX2" fmla="*/ 213951 w 213950"/>
              <a:gd name="connsiteY2" fmla="*/ 2307050 h 2346165"/>
              <a:gd name="connsiteX3" fmla="*/ 213951 w 213950"/>
              <a:gd name="connsiteY3" fmla="*/ 0 h 2346165"/>
              <a:gd name="connsiteX4" fmla="*/ 2505 w 213950"/>
              <a:gd name="connsiteY4" fmla="*/ 30209 h 23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50" h="2346165">
                <a:moveTo>
                  <a:pt x="2502" y="30257"/>
                </a:moveTo>
                <a:lnTo>
                  <a:pt x="0" y="2346166"/>
                </a:lnTo>
                <a:lnTo>
                  <a:pt x="213951" y="2307050"/>
                </a:lnTo>
                <a:lnTo>
                  <a:pt x="213951" y="0"/>
                </a:lnTo>
                <a:lnTo>
                  <a:pt x="2505" y="30209"/>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09C8019-65B7-4823-AF4C-468D3F79CA24}"/>
              </a:ext>
            </a:extLst>
          </p:cNvPr>
          <p:cNvSpPr/>
          <p:nvPr/>
        </p:nvSpPr>
        <p:spPr>
          <a:xfrm>
            <a:off x="4345224" y="2287220"/>
            <a:ext cx="91440" cy="1737360"/>
          </a:xfrm>
          <a:custGeom>
            <a:avLst/>
            <a:gdLst>
              <a:gd name="connsiteX0" fmla="*/ 0 w 167230"/>
              <a:gd name="connsiteY0" fmla="*/ 0 h 2435875"/>
              <a:gd name="connsiteX1" fmla="*/ 0 w 167230"/>
              <a:gd name="connsiteY1" fmla="*/ 2318195 h 2435875"/>
              <a:gd name="connsiteX2" fmla="*/ 167230 w 167230"/>
              <a:gd name="connsiteY2" fmla="*/ 2435876 h 2435875"/>
              <a:gd name="connsiteX3" fmla="*/ 167230 w 167230"/>
              <a:gd name="connsiteY3" fmla="*/ 46434 h 2435875"/>
              <a:gd name="connsiteX4" fmla="*/ 0 w 167230"/>
              <a:gd name="connsiteY4" fmla="*/ 37 h 243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0" h="2435875">
                <a:moveTo>
                  <a:pt x="0" y="0"/>
                </a:moveTo>
                <a:lnTo>
                  <a:pt x="0" y="2318195"/>
                </a:lnTo>
                <a:lnTo>
                  <a:pt x="167230" y="2435876"/>
                </a:lnTo>
                <a:lnTo>
                  <a:pt x="167230" y="46434"/>
                </a:lnTo>
                <a:lnTo>
                  <a:pt x="0" y="37"/>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AA5BC8D-4BF7-4BC3-9257-CCC0F44816FB}"/>
              </a:ext>
            </a:extLst>
          </p:cNvPr>
          <p:cNvSpPr/>
          <p:nvPr/>
        </p:nvSpPr>
        <p:spPr>
          <a:xfrm>
            <a:off x="4467973" y="2349908"/>
            <a:ext cx="123752" cy="1691640"/>
          </a:xfrm>
          <a:custGeom>
            <a:avLst/>
            <a:gdLst>
              <a:gd name="connsiteX0" fmla="*/ 2566 w 219341"/>
              <a:gd name="connsiteY0" fmla="*/ 30959 h 2402207"/>
              <a:gd name="connsiteX1" fmla="*/ 0 w 219341"/>
              <a:gd name="connsiteY1" fmla="*/ 2402208 h 2402207"/>
              <a:gd name="connsiteX2" fmla="*/ 219342 w 219341"/>
              <a:gd name="connsiteY2" fmla="*/ 2361533 h 2402207"/>
              <a:gd name="connsiteX3" fmla="*/ 219342 w 219341"/>
              <a:gd name="connsiteY3" fmla="*/ 0 h 2402207"/>
              <a:gd name="connsiteX4" fmla="*/ 2563 w 219341"/>
              <a:gd name="connsiteY4" fmla="*/ 30931 h 240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41" h="2402207">
                <a:moveTo>
                  <a:pt x="2566" y="30959"/>
                </a:moveTo>
                <a:lnTo>
                  <a:pt x="0" y="2402208"/>
                </a:lnTo>
                <a:lnTo>
                  <a:pt x="219342" y="2361533"/>
                </a:lnTo>
                <a:lnTo>
                  <a:pt x="219342" y="0"/>
                </a:lnTo>
                <a:lnTo>
                  <a:pt x="2563" y="30931"/>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C2416F2-D380-4662-9957-ADC37DA1821F}"/>
              </a:ext>
            </a:extLst>
          </p:cNvPr>
          <p:cNvSpPr/>
          <p:nvPr/>
        </p:nvSpPr>
        <p:spPr>
          <a:xfrm>
            <a:off x="1667854" y="2312030"/>
            <a:ext cx="2974502" cy="737523"/>
          </a:xfrm>
          <a:custGeom>
            <a:avLst/>
            <a:gdLst>
              <a:gd name="connsiteX0" fmla="*/ 0 w 5272087"/>
              <a:gd name="connsiteY0" fmla="*/ 791956 h 897359"/>
              <a:gd name="connsiteX1" fmla="*/ 0 w 5272087"/>
              <a:gd name="connsiteY1" fmla="*/ 897360 h 897359"/>
              <a:gd name="connsiteX2" fmla="*/ 5272088 w 5272087"/>
              <a:gd name="connsiteY2" fmla="*/ 102556 h 897359"/>
              <a:gd name="connsiteX3" fmla="*/ 5272088 w 5272087"/>
              <a:gd name="connsiteY3" fmla="*/ 0 h 897359"/>
              <a:gd name="connsiteX4" fmla="*/ 1048 w 5272087"/>
              <a:gd name="connsiteY4" fmla="*/ 790918 h 89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087" h="897359">
                <a:moveTo>
                  <a:pt x="0" y="791956"/>
                </a:moveTo>
                <a:lnTo>
                  <a:pt x="0" y="897360"/>
                </a:lnTo>
                <a:lnTo>
                  <a:pt x="5272088" y="102556"/>
                </a:lnTo>
                <a:lnTo>
                  <a:pt x="5272088" y="0"/>
                </a:lnTo>
                <a:lnTo>
                  <a:pt x="1048" y="790918"/>
                </a:lnTo>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B482C7-30E4-4BC0-8038-FD01715DA1AF}"/>
              </a:ext>
            </a:extLst>
          </p:cNvPr>
          <p:cNvSpPr/>
          <p:nvPr/>
        </p:nvSpPr>
        <p:spPr>
          <a:xfrm>
            <a:off x="808214" y="2101465"/>
            <a:ext cx="94351" cy="1755648"/>
          </a:xfrm>
          <a:custGeom>
            <a:avLst/>
            <a:gdLst>
              <a:gd name="connsiteX0" fmla="*/ 4 w 167230"/>
              <a:gd name="connsiteY0" fmla="*/ 0 h 2435866"/>
              <a:gd name="connsiteX1" fmla="*/ 1705 w 167230"/>
              <a:gd name="connsiteY1" fmla="*/ 2320195 h 2435866"/>
              <a:gd name="connsiteX2" fmla="*/ 167230 w 167230"/>
              <a:gd name="connsiteY2" fmla="*/ 2435866 h 2435866"/>
              <a:gd name="connsiteX3" fmla="*/ 167230 w 167230"/>
              <a:gd name="connsiteY3" fmla="*/ 46425 h 2435866"/>
              <a:gd name="connsiteX4" fmla="*/ 0 w 167230"/>
              <a:gd name="connsiteY4" fmla="*/ 28 h 2435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30" h="2435866">
                <a:moveTo>
                  <a:pt x="4" y="0"/>
                </a:moveTo>
                <a:lnTo>
                  <a:pt x="1705" y="2320195"/>
                </a:lnTo>
                <a:lnTo>
                  <a:pt x="167230" y="2435866"/>
                </a:lnTo>
                <a:lnTo>
                  <a:pt x="167230" y="46425"/>
                </a:lnTo>
                <a:lnTo>
                  <a:pt x="0" y="28"/>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C33A1B-161E-4C47-A9F0-90A0216CCC94}"/>
              </a:ext>
            </a:extLst>
          </p:cNvPr>
          <p:cNvSpPr/>
          <p:nvPr/>
        </p:nvSpPr>
        <p:spPr>
          <a:xfrm>
            <a:off x="939562" y="2174347"/>
            <a:ext cx="123752" cy="1691640"/>
          </a:xfrm>
          <a:custGeom>
            <a:avLst/>
            <a:gdLst>
              <a:gd name="connsiteX0" fmla="*/ 2572 w 219341"/>
              <a:gd name="connsiteY0" fmla="*/ 30956 h 2402204"/>
              <a:gd name="connsiteX1" fmla="*/ 0 w 219341"/>
              <a:gd name="connsiteY1" fmla="*/ 2402205 h 2402204"/>
              <a:gd name="connsiteX2" fmla="*/ 217646 w 219341"/>
              <a:gd name="connsiteY2" fmla="*/ 2359533 h 2402204"/>
              <a:gd name="connsiteX3" fmla="*/ 219342 w 219341"/>
              <a:gd name="connsiteY3" fmla="*/ 0 h 2402204"/>
              <a:gd name="connsiteX4" fmla="*/ 2572 w 219341"/>
              <a:gd name="connsiteY4" fmla="*/ 30928 h 2402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41" h="2402204">
                <a:moveTo>
                  <a:pt x="2572" y="30956"/>
                </a:moveTo>
                <a:lnTo>
                  <a:pt x="0" y="2402205"/>
                </a:lnTo>
                <a:lnTo>
                  <a:pt x="217646" y="2359533"/>
                </a:lnTo>
                <a:lnTo>
                  <a:pt x="219342" y="0"/>
                </a:lnTo>
                <a:lnTo>
                  <a:pt x="2572" y="30928"/>
                </a:lnTo>
                <a:close/>
              </a:path>
            </a:pathLst>
          </a:custGeom>
          <a:solidFill>
            <a:schemeClr val="accent5">
              <a:lumMod val="75000"/>
            </a:schemeClr>
          </a:solidFill>
          <a:ln w="37826" cap="flat">
            <a:solidFill>
              <a:schemeClr val="accent5">
                <a:lumMod val="75000"/>
                <a:alpha val="96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C94E802-2806-4009-BC4C-F749416097F0}"/>
              </a:ext>
            </a:extLst>
          </p:cNvPr>
          <p:cNvSpPr/>
          <p:nvPr/>
        </p:nvSpPr>
        <p:spPr>
          <a:xfrm>
            <a:off x="915683" y="2165724"/>
            <a:ext cx="846188" cy="938259"/>
          </a:xfrm>
          <a:custGeom>
            <a:avLst/>
            <a:gdLst>
              <a:gd name="connsiteX0" fmla="*/ 1499637 w 1499806"/>
              <a:gd name="connsiteY0" fmla="*/ 1141600 h 1141599"/>
              <a:gd name="connsiteX1" fmla="*/ 1164 w 1499806"/>
              <a:gd name="connsiteY1" fmla="*/ 87468 h 1141599"/>
              <a:gd name="connsiteX2" fmla="*/ 0 w 1499806"/>
              <a:gd name="connsiteY2" fmla="*/ 0 h 1141599"/>
              <a:gd name="connsiteX3" fmla="*/ 1499807 w 1499806"/>
              <a:gd name="connsiteY3" fmla="*/ 1037749 h 1141599"/>
              <a:gd name="connsiteX4" fmla="*/ 1499600 w 1499806"/>
              <a:gd name="connsiteY4" fmla="*/ 1141562 h 1141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06" h="1141599">
                <a:moveTo>
                  <a:pt x="1499637" y="1141600"/>
                </a:moveTo>
                <a:lnTo>
                  <a:pt x="1164" y="87468"/>
                </a:lnTo>
                <a:lnTo>
                  <a:pt x="0" y="0"/>
                </a:lnTo>
                <a:lnTo>
                  <a:pt x="1499807" y="1037749"/>
                </a:lnTo>
                <a:lnTo>
                  <a:pt x="1499600" y="1141562"/>
                </a:lnTo>
                <a:close/>
              </a:path>
            </a:pathLst>
          </a:custGeom>
          <a:solidFill>
            <a:schemeClr val="tx2">
              <a:lumMod val="60000"/>
              <a:lumOff val="40000"/>
            </a:schemeClr>
          </a:solidFill>
          <a:ln w="37826" cap="flat">
            <a:solidFill>
              <a:schemeClr val="accent5">
                <a:lumMod val="75000"/>
                <a:alpha val="96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333981-35EA-45AA-AD53-856FB276B362}"/>
              </a:ext>
            </a:extLst>
          </p:cNvPr>
          <p:cNvSpPr/>
          <p:nvPr/>
        </p:nvSpPr>
        <p:spPr>
          <a:xfrm>
            <a:off x="745668" y="1546095"/>
            <a:ext cx="3990487" cy="1424674"/>
          </a:xfrm>
          <a:custGeom>
            <a:avLst/>
            <a:gdLst>
              <a:gd name="connsiteX0" fmla="*/ 0 w 6779037"/>
              <a:gd name="connsiteY0" fmla="*/ 725234 h 1756600"/>
              <a:gd name="connsiteX1" fmla="*/ 1500092 w 6779037"/>
              <a:gd name="connsiteY1" fmla="*/ 1756601 h 1756600"/>
              <a:gd name="connsiteX2" fmla="*/ 6779038 w 6779037"/>
              <a:gd name="connsiteY2" fmla="*/ 966883 h 1756600"/>
              <a:gd name="connsiteX3" fmla="*/ 4874228 w 6779037"/>
              <a:gd name="connsiteY3" fmla="*/ 0 h 1756600"/>
              <a:gd name="connsiteX4" fmla="*/ 0 w 6779037"/>
              <a:gd name="connsiteY4" fmla="*/ 725205 h 1756600"/>
              <a:gd name="connsiteX0" fmla="*/ 0 w 6779039"/>
              <a:gd name="connsiteY0" fmla="*/ 671903 h 1703270"/>
              <a:gd name="connsiteX1" fmla="*/ 1500092 w 6779039"/>
              <a:gd name="connsiteY1" fmla="*/ 1703270 h 1703270"/>
              <a:gd name="connsiteX2" fmla="*/ 6779038 w 6779039"/>
              <a:gd name="connsiteY2" fmla="*/ 913552 h 1703270"/>
              <a:gd name="connsiteX3" fmla="*/ 4874228 w 6779039"/>
              <a:gd name="connsiteY3" fmla="*/ 0 h 1703270"/>
              <a:gd name="connsiteX4" fmla="*/ 0 w 6779039"/>
              <a:gd name="connsiteY4" fmla="*/ 671874 h 1703270"/>
              <a:gd name="connsiteX5" fmla="*/ 0 w 6779039"/>
              <a:gd name="connsiteY5" fmla="*/ 671903 h 1703270"/>
              <a:gd name="connsiteX0" fmla="*/ 0 w 6779037"/>
              <a:gd name="connsiteY0" fmla="*/ 597240 h 1628607"/>
              <a:gd name="connsiteX1" fmla="*/ 1500092 w 6779037"/>
              <a:gd name="connsiteY1" fmla="*/ 1628607 h 1628607"/>
              <a:gd name="connsiteX2" fmla="*/ 6779038 w 6779037"/>
              <a:gd name="connsiteY2" fmla="*/ 838889 h 1628607"/>
              <a:gd name="connsiteX3" fmla="*/ 4810823 w 6779037"/>
              <a:gd name="connsiteY3" fmla="*/ 0 h 1628607"/>
              <a:gd name="connsiteX4" fmla="*/ 0 w 6779037"/>
              <a:gd name="connsiteY4" fmla="*/ 597211 h 1628607"/>
              <a:gd name="connsiteX5" fmla="*/ 0 w 6779037"/>
              <a:gd name="connsiteY5" fmla="*/ 597240 h 162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9037" h="1628607">
                <a:moveTo>
                  <a:pt x="0" y="597240"/>
                </a:moveTo>
                <a:lnTo>
                  <a:pt x="1500092" y="1628607"/>
                </a:lnTo>
                <a:lnTo>
                  <a:pt x="6779038" y="838889"/>
                </a:lnTo>
                <a:lnTo>
                  <a:pt x="4810823" y="0"/>
                </a:lnTo>
                <a:lnTo>
                  <a:pt x="0" y="597211"/>
                </a:lnTo>
                <a:lnTo>
                  <a:pt x="0" y="597240"/>
                </a:lnTo>
                <a:close/>
              </a:path>
            </a:pathLst>
          </a:custGeom>
          <a:blipFill dpi="0" rotWithShape="0">
            <a:blip r:embed="rId2"/>
            <a:srcRect/>
            <a:tile tx="0" ty="0" sx="100000" sy="100000" flip="none" algn="tl"/>
          </a:blipFill>
          <a:ln w="37826" cap="flat">
            <a:noFill/>
            <a:prstDash val="solid"/>
            <a:round/>
          </a:ln>
          <a:scene3d>
            <a:camera prst="orthographicFront"/>
            <a:lightRig rig="threePt" dir="t"/>
          </a:scene3d>
          <a:sp3d>
            <a:bevelT/>
          </a:sp3d>
        </p:spPr>
        <p:txBody>
          <a:bodyPr rtlCol="0" anchor="ctr"/>
          <a:lstStyle/>
          <a:p>
            <a:endParaRPr lang="en-US" dirty="0"/>
          </a:p>
        </p:txBody>
      </p:sp>
      <p:sp>
        <p:nvSpPr>
          <p:cNvPr id="21" name="Oval 20">
            <a:extLst>
              <a:ext uri="{FF2B5EF4-FFF2-40B4-BE49-F238E27FC236}">
                <a16:creationId xmlns:a16="http://schemas.microsoft.com/office/drawing/2014/main" id="{7AC50FBA-ACBE-46A6-B15A-5C702177A975}"/>
              </a:ext>
            </a:extLst>
          </p:cNvPr>
          <p:cNvSpPr/>
          <p:nvPr userDrawn="1"/>
        </p:nvSpPr>
        <p:spPr>
          <a:xfrm>
            <a:off x="3031596" y="1380033"/>
            <a:ext cx="914400" cy="914400"/>
          </a:xfrm>
          <a:prstGeom prst="ellipse">
            <a:avLst/>
          </a:prstGeom>
          <a:solidFill>
            <a:schemeClr val="bg2">
              <a:lumMod val="75000"/>
            </a:schemeClr>
          </a:solidFill>
          <a:ln>
            <a:noFill/>
          </a:ln>
          <a:effectLst>
            <a:outerShdw blurRad="76200" dir="13500000" sy="23000" kx="1200000" algn="br" rotWithShape="0">
              <a:prstClr val="black">
                <a:alpha val="20000"/>
              </a:prstClr>
            </a:outerShdw>
          </a:effectLst>
          <a:scene3d>
            <a:camera prst="orthographicFront"/>
            <a:lightRig rig="threePt" dir="t"/>
          </a:scene3d>
          <a:sp3d>
            <a:bevelT w="469900" h="469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8052AEC-CFC5-46A6-97F9-1054A954EC83}"/>
              </a:ext>
            </a:extLst>
          </p:cNvPr>
          <p:cNvPicPr>
            <a:picLocks noChangeAspect="1"/>
          </p:cNvPicPr>
          <p:nvPr userDrawn="1"/>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9226" b="89951" l="3125" r="95156">
                        <a14:foregroundMark x1="56719" y1="86985" x2="29766" y2="87150"/>
                        <a14:foregroundMark x1="10474" y1="62603" x2="9180" y2="60956"/>
                        <a14:foregroundMark x1="10907" y1="63154" x2="10474" y2="62603"/>
                        <a14:foregroundMark x1="12416" y1="65074" x2="11758" y2="64236"/>
                        <a14:foregroundMark x1="29766" y1="87150" x2="12416" y2="65074"/>
                        <a14:foregroundMark x1="7941" y1="52718" x2="10938" y2="40198"/>
                        <a14:foregroundMark x1="6999" y1="56655" x2="7941" y2="52718"/>
                        <a14:foregroundMark x1="94063" y1="9555" x2="94063" y2="9555"/>
                        <a14:foregroundMark x1="95234" y1="12026" x2="95234" y2="12026"/>
                        <a14:foregroundMark x1="10156" y1="67545" x2="10156" y2="67545"/>
                        <a14:foregroundMark x1="3125" y1="56343" x2="3125" y2="56343"/>
                        <a14:foregroundMark x1="11328" y1="58814" x2="11328" y2="58814"/>
                        <a14:foregroundMark x1="11563" y1="60132" x2="11563" y2="60132"/>
                        <a14:foregroundMark x1="11953" y1="60461" x2="8438" y2="50577"/>
                        <a14:backgroundMark x1="21406" y1="85832" x2="21406" y2="85832"/>
                        <a14:backgroundMark x1="60625" y1="90774" x2="60625" y2="90774"/>
                        <a14:backgroundMark x1="11719" y1="65074" x2="11719" y2="65074"/>
                        <a14:backgroundMark x1="11328" y1="65074" x2="11328" y2="65074"/>
                        <a14:backgroundMark x1="10938" y1="63756" x2="10938" y2="63756"/>
                        <a14:backgroundMark x1="9766" y1="63427" x2="9766" y2="63427"/>
                        <a14:backgroundMark x1="9375" y1="62603" x2="9375" y2="62603"/>
                        <a14:backgroundMark x1="7266" y1="59638" x2="7266" y2="59638"/>
                        <a14:backgroundMark x1="8203" y1="52718" x2="8203" y2="52718"/>
                        <a14:backgroundMark x1="9219" y1="56013" x2="9219" y2="56013"/>
                        <a14:backgroundMark x1="9766" y1="56343" x2="9766" y2="56343"/>
                        <a14:backgroundMark x1="10391" y1="58814" x2="10391" y2="58814"/>
                        <a14:backgroundMark x1="10547" y1="60956" x2="10547" y2="60956"/>
                        <a14:backgroundMark x1="10078" y1="58814" x2="8984" y2="56343"/>
                        <a14:backgroundMark x1="10662" y1="60132" x2="10078" y2="58814"/>
                        <a14:backgroundMark x1="11172" y1="61285" x2="10662" y2="60132"/>
                        <a14:backgroundMark x1="10781" y1="65568" x2="6641" y2="57990"/>
                        <a14:backgroundMark x1="7266" y1="56837" x2="7266" y2="56837"/>
                        <a14:backgroundMark x1="11328" y1="62603" x2="11719" y2="63756"/>
                      </a14:backgroundRemoval>
                    </a14:imgEffect>
                  </a14:imgLayer>
                </a14:imgProps>
              </a:ext>
              <a:ext uri="{28A0092B-C50C-407E-A947-70E740481C1C}">
                <a14:useLocalDpi xmlns:a14="http://schemas.microsoft.com/office/drawing/2010/main" val="0"/>
              </a:ext>
            </a:extLst>
          </a:blip>
          <a:stretch>
            <a:fillRect/>
          </a:stretch>
        </p:blipFill>
        <p:spPr>
          <a:xfrm flipH="1">
            <a:off x="1538311" y="1860015"/>
            <a:ext cx="1542580" cy="731520"/>
          </a:xfrm>
          <a:prstGeom prst="rect">
            <a:avLst/>
          </a:prstGeom>
          <a:effectLst>
            <a:outerShdw blurRad="50800" dist="38100" dir="10800000" algn="r" rotWithShape="0">
              <a:prstClr val="black">
                <a:alpha val="40000"/>
              </a:prstClr>
            </a:outerShdw>
          </a:effectLst>
        </p:spPr>
      </p:pic>
      <p:sp>
        <p:nvSpPr>
          <p:cNvPr id="41" name="TextBox 40">
            <a:extLst>
              <a:ext uri="{FF2B5EF4-FFF2-40B4-BE49-F238E27FC236}">
                <a16:creationId xmlns:a16="http://schemas.microsoft.com/office/drawing/2014/main" id="{BA5D5ACA-6119-48CC-AE45-2E120B5A946D}"/>
              </a:ext>
            </a:extLst>
          </p:cNvPr>
          <p:cNvSpPr txBox="1"/>
          <p:nvPr userDrawn="1"/>
        </p:nvSpPr>
        <p:spPr>
          <a:xfrm>
            <a:off x="2215184" y="2072934"/>
            <a:ext cx="339120" cy="369332"/>
          </a:xfrm>
          <a:prstGeom prst="rect">
            <a:avLst/>
          </a:prstGeom>
          <a:noFill/>
        </p:spPr>
        <p:txBody>
          <a:bodyPr wrap="square" rtlCol="0">
            <a:spAutoFit/>
          </a:bodyPr>
          <a:lstStyle/>
          <a:p>
            <a:r>
              <a:rPr lang="en-US" dirty="0">
                <a:solidFill>
                  <a:schemeClr val="bg1"/>
                </a:solidFill>
              </a:rPr>
              <a:t>A</a:t>
            </a:r>
          </a:p>
        </p:txBody>
      </p:sp>
      <p:sp>
        <p:nvSpPr>
          <p:cNvPr id="42" name="TextBox 41">
            <a:extLst>
              <a:ext uri="{FF2B5EF4-FFF2-40B4-BE49-F238E27FC236}">
                <a16:creationId xmlns:a16="http://schemas.microsoft.com/office/drawing/2014/main" id="{0D943EC7-73BF-487D-8B06-8F9DF4B3B9CC}"/>
              </a:ext>
            </a:extLst>
          </p:cNvPr>
          <p:cNvSpPr txBox="1"/>
          <p:nvPr userDrawn="1"/>
        </p:nvSpPr>
        <p:spPr>
          <a:xfrm>
            <a:off x="3366603" y="1623080"/>
            <a:ext cx="316195" cy="369332"/>
          </a:xfrm>
          <a:prstGeom prst="rect">
            <a:avLst/>
          </a:prstGeom>
          <a:noFill/>
        </p:spPr>
        <p:txBody>
          <a:bodyPr wrap="square" rtlCol="0">
            <a:spAutoFit/>
          </a:bodyPr>
          <a:lstStyle/>
          <a:p>
            <a:r>
              <a:rPr lang="en-US" dirty="0">
                <a:solidFill>
                  <a:schemeClr val="bg1"/>
                </a:solidFill>
              </a:rPr>
              <a:t>B</a:t>
            </a:r>
          </a:p>
        </p:txBody>
      </p:sp>
    </p:spTree>
    <p:extLst>
      <p:ext uri="{BB962C8B-B14F-4D97-AF65-F5344CB8AC3E}">
        <p14:creationId xmlns:p14="http://schemas.microsoft.com/office/powerpoint/2010/main" val="2800889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2E96EA-94DB-4EC2-B8CC-43D684C1D83F}"/>
              </a:ext>
            </a:extLst>
          </p:cNvPr>
          <p:cNvSpPr/>
          <p:nvPr userDrawn="1"/>
        </p:nvSpPr>
        <p:spPr>
          <a:xfrm>
            <a:off x="4512174" y="87814"/>
            <a:ext cx="7679826" cy="37548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 typeface="+mj-lt"/>
              <a:buNone/>
              <a:tabLst/>
              <a:defRPr/>
            </a:pPr>
            <a:r>
              <a:rPr lang="is-IS" sz="1800" b="1" dirty="0">
                <a:solidFill>
                  <a:schemeClr val="tx1"/>
                </a:solidFill>
                <a:latin typeface="Verdana" panose="020B0604030504040204" pitchFamily="34" charset="0"/>
                <a:ea typeface="Verdana" panose="020B0604030504040204" pitchFamily="34" charset="0"/>
              </a:rPr>
              <a:t>Give your best answer to...</a:t>
            </a:r>
            <a:br>
              <a:rPr lang="is-IS" sz="1800" b="1" dirty="0">
                <a:solidFill>
                  <a:schemeClr val="tx1"/>
                </a:solidFill>
                <a:latin typeface="Verdana" panose="020B0604030504040204" pitchFamily="34" charset="0"/>
                <a:ea typeface="Verdana" panose="020B0604030504040204" pitchFamily="34" charset="0"/>
              </a:rPr>
            </a:br>
            <a:endParaRPr lang="is-IS" sz="1800" b="1" dirty="0">
              <a:solidFill>
                <a:schemeClr val="tx1"/>
              </a:solidFill>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rPr>
              <a:t>What are the forces of nature that create electromagnetism?</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endParaRP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rPr>
              <a:t>What factors determine the strength of electric and magnetic forces (use data)?</a:t>
            </a:r>
          </a:p>
          <a:p>
            <a:pPr marL="0" indent="0">
              <a:buNone/>
            </a:pPr>
            <a:endParaRPr lang="is-IS" sz="1800" b="1" dirty="0">
              <a:solidFill>
                <a:schemeClr val="tx1"/>
              </a:solidFill>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79513D97-490B-44B5-867D-55A05FC5D8DC}"/>
              </a:ext>
            </a:extLst>
          </p:cNvPr>
          <p:cNvSpPr/>
          <p:nvPr userDrawn="1"/>
        </p:nvSpPr>
        <p:spPr>
          <a:xfrm>
            <a:off x="-1" y="2348134"/>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Check for Understanding</a:t>
            </a:r>
          </a:p>
        </p:txBody>
      </p:sp>
    </p:spTree>
    <p:extLst>
      <p:ext uri="{BB962C8B-B14F-4D97-AF65-F5344CB8AC3E}">
        <p14:creationId xmlns:p14="http://schemas.microsoft.com/office/powerpoint/2010/main" val="2687438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75C0A-823E-4301-80B2-57CDFD64CD77}"/>
              </a:ext>
            </a:extLst>
          </p:cNvPr>
          <p:cNvSpPr/>
          <p:nvPr userDrawn="1"/>
        </p:nvSpPr>
        <p:spPr>
          <a:xfrm>
            <a:off x="0" y="2249413"/>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Still have questions?</a:t>
            </a:r>
          </a:p>
        </p:txBody>
      </p:sp>
      <p:sp>
        <p:nvSpPr>
          <p:cNvPr id="5" name="TextBox 4">
            <a:extLst>
              <a:ext uri="{FF2B5EF4-FFF2-40B4-BE49-F238E27FC236}">
                <a16:creationId xmlns:a16="http://schemas.microsoft.com/office/drawing/2014/main" id="{579DB70D-2861-44B1-B290-22BAD61EB16B}"/>
              </a:ext>
            </a:extLst>
          </p:cNvPr>
          <p:cNvSpPr txBox="1"/>
          <p:nvPr userDrawn="1"/>
        </p:nvSpPr>
        <p:spPr>
          <a:xfrm>
            <a:off x="4467109" y="648771"/>
            <a:ext cx="7660105" cy="2031325"/>
          </a:xfrm>
          <a:prstGeom prst="rect">
            <a:avLst/>
          </a:prstGeom>
          <a:noFill/>
        </p:spPr>
        <p:txBody>
          <a:bodyPr wrap="square" rtlCol="0">
            <a:spAutoFit/>
          </a:bodyPr>
          <a:lstStyle/>
          <a:p>
            <a:pPr marL="0" indent="0">
              <a:buFont typeface="Arial" panose="020B0604020202020204" pitchFamily="34" charset="0"/>
              <a:buNone/>
            </a:pPr>
            <a:r>
              <a:rPr lang="en-US" dirty="0">
                <a:latin typeface="Verdana" panose="020B0604030504040204" pitchFamily="34" charset="0"/>
                <a:ea typeface="Verdana" panose="020B0604030504040204" pitchFamily="34" charset="0"/>
              </a:rPr>
              <a:t>Which essential questions do you still need help to understand?</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408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ft Blo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65330-0079-476E-A4B8-06D7A9EEB0F7}"/>
              </a:ext>
            </a:extLst>
          </p:cNvPr>
          <p:cNvSpPr/>
          <p:nvPr userDrawn="1"/>
        </p:nvSpPr>
        <p:spPr>
          <a:xfrm flipH="1">
            <a:off x="5926247" y="1329443"/>
            <a:ext cx="5929161" cy="3200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dirty="0">
              <a:latin typeface="Verdana" panose="020B0604030504040204" pitchFamily="34" charset="0"/>
            </a:endParaRPr>
          </a:p>
        </p:txBody>
      </p:sp>
      <p:sp>
        <p:nvSpPr>
          <p:cNvPr id="7" name="Title 1">
            <a:extLst>
              <a:ext uri="{FF2B5EF4-FFF2-40B4-BE49-F238E27FC236}">
                <a16:creationId xmlns:a16="http://schemas.microsoft.com/office/drawing/2014/main" id="{B8E2B57F-392D-484F-ABDA-284F46603205}"/>
              </a:ext>
            </a:extLst>
          </p:cNvPr>
          <p:cNvSpPr txBox="1">
            <a:spLocks/>
          </p:cNvSpPr>
          <p:nvPr userDrawn="1"/>
        </p:nvSpPr>
        <p:spPr>
          <a:xfrm flipH="1">
            <a:off x="6058127" y="1271183"/>
            <a:ext cx="5723069" cy="492949"/>
          </a:xfrm>
          <a:prstGeom prst="rect">
            <a:avLst/>
          </a:prstGeom>
        </p:spPr>
        <p:txBody>
          <a:bodyPr vert="horz" lIns="91440" tIns="45720" rIns="91440" bIns="45720" rtlCol="0" anchor="b">
            <a:normAutofit/>
          </a:bodyPr>
          <a:lstStyle>
            <a:lvl1pPr algn="l" defTabSz="731520" rtl="0" eaLnBrk="1" latinLnBrk="0" hangingPunct="1">
              <a:lnSpc>
                <a:spcPct val="90000"/>
              </a:lnSpc>
              <a:spcBef>
                <a:spcPct val="0"/>
              </a:spcBef>
              <a:buNone/>
              <a:defRPr sz="5400" kern="1200">
                <a:solidFill>
                  <a:schemeClr val="bg1"/>
                </a:solidFill>
                <a:latin typeface="+mj-lt"/>
                <a:ea typeface="+mj-ea"/>
                <a:cs typeface="+mj-cs"/>
              </a:defRPr>
            </a:lvl1pPr>
          </a:lstStyle>
          <a:p>
            <a:r>
              <a:rPr lang="en-US" sz="2000" dirty="0">
                <a:latin typeface="Verdana" panose="020B0604030504040204" pitchFamily="34" charset="0"/>
                <a:ea typeface="Verdana" panose="020B0604030504040204" pitchFamily="34" charset="0"/>
              </a:rPr>
              <a:t>Essential Questions:</a:t>
            </a:r>
          </a:p>
        </p:txBody>
      </p:sp>
      <p:sp>
        <p:nvSpPr>
          <p:cNvPr id="13" name="TextBox 12">
            <a:extLst>
              <a:ext uri="{FF2B5EF4-FFF2-40B4-BE49-F238E27FC236}">
                <a16:creationId xmlns:a16="http://schemas.microsoft.com/office/drawing/2014/main" id="{8D8330F8-A677-434D-8AF6-9B9FE5BBD2CF}"/>
              </a:ext>
            </a:extLst>
          </p:cNvPr>
          <p:cNvSpPr txBox="1"/>
          <p:nvPr userDrawn="1"/>
        </p:nvSpPr>
        <p:spPr>
          <a:xfrm>
            <a:off x="321013" y="136187"/>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Reflect on the Essential Questions before you dive in…</a:t>
            </a:r>
            <a:endParaRPr lang="en-US" sz="1600" dirty="0">
              <a:solidFill>
                <a:schemeClr val="bg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B14A4A41-DFF7-48C0-94B2-C5A607372B27}"/>
              </a:ext>
            </a:extLst>
          </p:cNvPr>
          <p:cNvSpPr txBox="1"/>
          <p:nvPr userDrawn="1"/>
        </p:nvSpPr>
        <p:spPr>
          <a:xfrm>
            <a:off x="321013" y="960928"/>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1. If you were quizzed today, which questions would you know the answers to already?</a:t>
            </a:r>
          </a:p>
        </p:txBody>
      </p:sp>
      <p:sp>
        <p:nvSpPr>
          <p:cNvPr id="15" name="TextBox 14">
            <a:extLst>
              <a:ext uri="{FF2B5EF4-FFF2-40B4-BE49-F238E27FC236}">
                <a16:creationId xmlns:a16="http://schemas.microsoft.com/office/drawing/2014/main" id="{4BB80C8D-DC47-42A6-9CA5-77F3F90DFCD0}"/>
              </a:ext>
            </a:extLst>
          </p:cNvPr>
          <p:cNvSpPr txBox="1"/>
          <p:nvPr userDrawn="1"/>
        </p:nvSpPr>
        <p:spPr>
          <a:xfrm>
            <a:off x="321012" y="2956766"/>
            <a:ext cx="3608961" cy="830997"/>
          </a:xfrm>
          <a:prstGeom prst="rect">
            <a:avLst/>
          </a:prstGeom>
          <a:noFill/>
        </p:spPr>
        <p:txBody>
          <a:bodyPr wrap="square" rtlCol="0">
            <a:spAutoFit/>
          </a:bodyPr>
          <a:lstStyle/>
          <a:p>
            <a:r>
              <a:rPr lang="en-US" sz="1600" dirty="0">
                <a:solidFill>
                  <a:schemeClr val="bg1"/>
                </a:solidFill>
                <a:latin typeface="Verdana" panose="020B0604030504040204" pitchFamily="34" charset="0"/>
              </a:rPr>
              <a:t>2. Which questions would you need to learn more about to answer confidently?</a:t>
            </a:r>
          </a:p>
        </p:txBody>
      </p:sp>
      <p:sp>
        <p:nvSpPr>
          <p:cNvPr id="11" name="TextBox 10">
            <a:extLst>
              <a:ext uri="{FF2B5EF4-FFF2-40B4-BE49-F238E27FC236}">
                <a16:creationId xmlns:a16="http://schemas.microsoft.com/office/drawing/2014/main" id="{FD944492-6AF6-42B5-91FF-415DB92B6F24}"/>
              </a:ext>
            </a:extLst>
          </p:cNvPr>
          <p:cNvSpPr txBox="1"/>
          <p:nvPr userDrawn="1"/>
        </p:nvSpPr>
        <p:spPr>
          <a:xfrm>
            <a:off x="6026053" y="1764132"/>
            <a:ext cx="3221625" cy="238526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rPr>
              <a:t>What are the forces </a:t>
            </a:r>
            <a:b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rPr>
            </a:b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rPr>
              <a:t>of nature that create electromagnetism?  </a:t>
            </a:r>
          </a:p>
          <a:p>
            <a:pPr marL="457200" marR="0" lvl="0" indent="-4572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rPr>
              <a:t>What factors determine the strength of electric and magnetic forces (use data)?</a:t>
            </a:r>
          </a:p>
        </p:txBody>
      </p:sp>
      <p:pic>
        <p:nvPicPr>
          <p:cNvPr id="12" name="Picture 11">
            <a:extLst>
              <a:ext uri="{FF2B5EF4-FFF2-40B4-BE49-F238E27FC236}">
                <a16:creationId xmlns:a16="http://schemas.microsoft.com/office/drawing/2014/main" id="{3893CE49-A68B-4B5E-86CB-18E91B8F7F4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59" r="27936"/>
          <a:stretch/>
        </p:blipFill>
        <p:spPr>
          <a:xfrm>
            <a:off x="9311444" y="1327955"/>
            <a:ext cx="2880556" cy="3200400"/>
          </a:xfrm>
          <a:prstGeom prst="rect">
            <a:avLst/>
          </a:prstGeom>
        </p:spPr>
      </p:pic>
      <p:pic>
        <p:nvPicPr>
          <p:cNvPr id="17" name="Picture 16">
            <a:extLst>
              <a:ext uri="{FF2B5EF4-FFF2-40B4-BE49-F238E27FC236}">
                <a16:creationId xmlns:a16="http://schemas.microsoft.com/office/drawing/2014/main" id="{2DA9488C-4720-44AE-975F-C0E96091E78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968" r="32891"/>
          <a:stretch/>
        </p:blipFill>
        <p:spPr>
          <a:xfrm>
            <a:off x="4335302" y="1327955"/>
            <a:ext cx="1590945" cy="3200400"/>
          </a:xfrm>
          <a:prstGeom prst="rect">
            <a:avLst/>
          </a:prstGeom>
        </p:spPr>
      </p:pic>
    </p:spTree>
    <p:extLst>
      <p:ext uri="{BB962C8B-B14F-4D97-AF65-F5344CB8AC3E}">
        <p14:creationId xmlns:p14="http://schemas.microsoft.com/office/powerpoint/2010/main" val="2629985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53340" y="96321"/>
            <a:ext cx="4182758" cy="4832092"/>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Forces of Nature</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Magnetic Forces </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the attractive and repulsive forces between two poles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Forces </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occur when ions create attractive and repulsive forces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These two forces can work independently or together</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Electromagnetism</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 a force combining both electric and magnetic forces</a:t>
            </a:r>
          </a:p>
        </p:txBody>
      </p:sp>
      <p:pic>
        <p:nvPicPr>
          <p:cNvPr id="4" name="Picture 4" descr="Image result">
            <a:extLst>
              <a:ext uri="{FF2B5EF4-FFF2-40B4-BE49-F238E27FC236}">
                <a16:creationId xmlns:a16="http://schemas.microsoft.com/office/drawing/2014/main" id="{9406F387-C7E1-41CD-BC6D-200593705D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54741" y="1890509"/>
            <a:ext cx="3085534" cy="2314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magnetic forces">
            <a:extLst>
              <a:ext uri="{FF2B5EF4-FFF2-40B4-BE49-F238E27FC236}">
                <a16:creationId xmlns:a16="http://schemas.microsoft.com/office/drawing/2014/main" id="{A40F9D28-B4AA-4E7F-83D5-0B28C724B38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65744" y="2056289"/>
            <a:ext cx="4159351" cy="19825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642E19-11AF-4B73-BC65-50615C678C5D}"/>
              </a:ext>
            </a:extLst>
          </p:cNvPr>
          <p:cNvSpPr txBox="1"/>
          <p:nvPr userDrawn="1"/>
        </p:nvSpPr>
        <p:spPr>
          <a:xfrm>
            <a:off x="5477216" y="1285916"/>
            <a:ext cx="2136405" cy="369332"/>
          </a:xfrm>
          <a:prstGeom prst="rect">
            <a:avLst/>
          </a:prstGeom>
          <a:solidFill>
            <a:srgbClr val="0070C0"/>
          </a:solidFill>
        </p:spPr>
        <p:txBody>
          <a:bodyPr wrap="square" rtlCol="0">
            <a:spAutoFit/>
          </a:bodyPr>
          <a:lstStyle/>
          <a:p>
            <a:pPr algn="ctr" defTabSz="914400"/>
            <a:r>
              <a:rPr lang="en-US" b="1" dirty="0">
                <a:solidFill>
                  <a:prstClr val="white"/>
                </a:solidFill>
                <a:latin typeface="Verdana" panose="020B0604030504040204" pitchFamily="34" charset="0"/>
              </a:rPr>
              <a:t>Magnetic Force</a:t>
            </a:r>
          </a:p>
        </p:txBody>
      </p:sp>
      <p:sp>
        <p:nvSpPr>
          <p:cNvPr id="7" name="TextBox 6">
            <a:extLst>
              <a:ext uri="{FF2B5EF4-FFF2-40B4-BE49-F238E27FC236}">
                <a16:creationId xmlns:a16="http://schemas.microsoft.com/office/drawing/2014/main" id="{F0DC27A4-49F0-43DA-BA63-4BC051A3AA29}"/>
              </a:ext>
            </a:extLst>
          </p:cNvPr>
          <p:cNvSpPr txBox="1"/>
          <p:nvPr userDrawn="1"/>
        </p:nvSpPr>
        <p:spPr>
          <a:xfrm>
            <a:off x="9329306" y="1285916"/>
            <a:ext cx="2136405" cy="369332"/>
          </a:xfrm>
          <a:prstGeom prst="rect">
            <a:avLst/>
          </a:prstGeom>
          <a:solidFill>
            <a:srgbClr val="FF0000"/>
          </a:solidFill>
        </p:spPr>
        <p:txBody>
          <a:bodyPr wrap="square" rtlCol="0">
            <a:spAutoFit/>
          </a:bodyPr>
          <a:lstStyle/>
          <a:p>
            <a:pPr algn="ctr" defTabSz="914400"/>
            <a:r>
              <a:rPr lang="en-US" b="1" dirty="0">
                <a:solidFill>
                  <a:prstClr val="white"/>
                </a:solidFill>
                <a:latin typeface="Verdana" panose="020B0604030504040204" pitchFamily="34" charset="0"/>
              </a:rPr>
              <a:t>Electric Force</a:t>
            </a:r>
          </a:p>
        </p:txBody>
      </p:sp>
      <p:sp>
        <p:nvSpPr>
          <p:cNvPr id="3" name="TextBox 2">
            <a:extLst>
              <a:ext uri="{FF2B5EF4-FFF2-40B4-BE49-F238E27FC236}">
                <a16:creationId xmlns:a16="http://schemas.microsoft.com/office/drawing/2014/main" id="{4E81EB86-44FE-459A-944E-664B75FB8FBA}"/>
              </a:ext>
            </a:extLst>
          </p:cNvPr>
          <p:cNvSpPr txBox="1"/>
          <p:nvPr userDrawn="1"/>
        </p:nvSpPr>
        <p:spPr>
          <a:xfrm>
            <a:off x="6729484" y="4270643"/>
            <a:ext cx="3413004" cy="338554"/>
          </a:xfrm>
          <a:prstGeom prst="rect">
            <a:avLst/>
          </a:prstGeom>
          <a:noFill/>
        </p:spPr>
        <p:txBody>
          <a:bodyPr wrap="square" rtlCol="0">
            <a:spAutoFit/>
          </a:bodyPr>
          <a:lstStyle/>
          <a:p>
            <a:pPr algn="ctr"/>
            <a:r>
              <a:rPr lang="en-US" sz="1600" b="1" dirty="0">
                <a:solidFill>
                  <a:schemeClr val="accent2">
                    <a:lumMod val="50000"/>
                  </a:schemeClr>
                </a:solidFill>
              </a:rPr>
              <a:t>What is electromagnetism?</a:t>
            </a:r>
          </a:p>
        </p:txBody>
      </p:sp>
    </p:spTree>
    <p:extLst>
      <p:ext uri="{BB962C8B-B14F-4D97-AF65-F5344CB8AC3E}">
        <p14:creationId xmlns:p14="http://schemas.microsoft.com/office/powerpoint/2010/main" val="306698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106680" y="0"/>
            <a:ext cx="4078566" cy="4524315"/>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Magnetic Forces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All matter is made of atoms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Negatively charged electrons spin around atoms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When electrons all spin in the same direction, they create an invisible force known as </a:t>
            </a: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magnetism</a:t>
            </a: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 power of a magnet is known as the </a:t>
            </a: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magnetic force</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of that magnet </a:t>
            </a:r>
          </a:p>
        </p:txBody>
      </p:sp>
      <p:pic>
        <p:nvPicPr>
          <p:cNvPr id="4" name="Picture 3">
            <a:extLst>
              <a:ext uri="{FF2B5EF4-FFF2-40B4-BE49-F238E27FC236}">
                <a16:creationId xmlns:a16="http://schemas.microsoft.com/office/drawing/2014/main" id="{349CE2F5-F9D1-4E69-B2ED-7ACC27BA0541}"/>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5338457" y="815789"/>
            <a:ext cx="5648133" cy="3400176"/>
          </a:xfrm>
          <a:prstGeom prst="rect">
            <a:avLst/>
          </a:prstGeom>
        </p:spPr>
      </p:pic>
      <p:sp>
        <p:nvSpPr>
          <p:cNvPr id="5" name="TextBox 4">
            <a:extLst>
              <a:ext uri="{FF2B5EF4-FFF2-40B4-BE49-F238E27FC236}">
                <a16:creationId xmlns:a16="http://schemas.microsoft.com/office/drawing/2014/main" id="{E4889D51-8AB6-41DC-AB02-5BE01E4966F8}"/>
              </a:ext>
            </a:extLst>
          </p:cNvPr>
          <p:cNvSpPr txBox="1"/>
          <p:nvPr userDrawn="1"/>
        </p:nvSpPr>
        <p:spPr>
          <a:xfrm>
            <a:off x="6592286" y="4215965"/>
            <a:ext cx="3973571" cy="584775"/>
          </a:xfrm>
          <a:prstGeom prst="rect">
            <a:avLst/>
          </a:prstGeom>
          <a:solidFill>
            <a:schemeClr val="accent3"/>
          </a:solidFill>
          <a:effectLst>
            <a:outerShdw blurRad="50800" dist="38100" dir="2700000" algn="tl" rotWithShape="0">
              <a:prstClr val="black">
                <a:alpha val="40000"/>
              </a:prstClr>
            </a:outerShdw>
          </a:effectLst>
        </p:spPr>
        <p:txBody>
          <a:bodyPr wrap="square" rtlCol="0">
            <a:spAutoFit/>
          </a:bodyPr>
          <a:lstStyle/>
          <a:p>
            <a:pPr algn="ctr" defTabSz="914400"/>
            <a:r>
              <a:rPr lang="en-US" sz="1600" b="1" dirty="0">
                <a:solidFill>
                  <a:prstClr val="white"/>
                </a:solidFill>
                <a:latin typeface="Verdana" panose="020B0604030504040204" pitchFamily="34" charset="0"/>
              </a:rPr>
              <a:t>The more electrons spinning the more powerful the magnet.</a:t>
            </a:r>
          </a:p>
        </p:txBody>
      </p:sp>
    </p:spTree>
    <p:extLst>
      <p:ext uri="{BB962C8B-B14F-4D97-AF65-F5344CB8AC3E}">
        <p14:creationId xmlns:p14="http://schemas.microsoft.com/office/powerpoint/2010/main" val="230224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29104D-87F7-4C71-8160-C9541BF3E735}"/>
              </a:ext>
            </a:extLst>
          </p:cNvPr>
          <p:cNvSpPr txBox="1">
            <a:spLocks/>
          </p:cNvSpPr>
          <p:nvPr userDrawn="1"/>
        </p:nvSpPr>
        <p:spPr>
          <a:xfrm>
            <a:off x="141195" y="127099"/>
            <a:ext cx="4145280" cy="4862870"/>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Current</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Rate of flow of charged particles</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charge is made up of protons (+) and </a:t>
            </a:r>
            <a:b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electrons (–)</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When electrons flow in a circuit, a current is produced</a:t>
            </a:r>
          </a:p>
          <a:p>
            <a:pPr marL="210312" marR="0" lvl="0"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Measured in Amperes (A)</a:t>
            </a:r>
          </a:p>
          <a:p>
            <a:pPr marL="438912" marR="0" lvl="1"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1A = 1,000 mA milliamperes</a:t>
            </a:r>
          </a:p>
          <a:p>
            <a:pPr marL="438912" marR="0" lvl="1" indent="-210312"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1mA = 0.001 A</a:t>
            </a: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 name="Picture 4" descr="Image result for ammeter">
            <a:extLst>
              <a:ext uri="{FF2B5EF4-FFF2-40B4-BE49-F238E27FC236}">
                <a16:creationId xmlns:a16="http://schemas.microsoft.com/office/drawing/2014/main" id="{C110C6A5-0BC7-4D54-988E-F75A39380C3F}"/>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8519"/>
          <a:stretch/>
        </p:blipFill>
        <p:spPr bwMode="auto">
          <a:xfrm>
            <a:off x="6384255" y="925772"/>
            <a:ext cx="3593910" cy="3900069"/>
          </a:xfrm>
          <a:prstGeom prst="rect">
            <a:avLst/>
          </a:prstGeom>
          <a:solidFill>
            <a:schemeClr val="bg1"/>
          </a:solidFill>
          <a:ln w="38100">
            <a:solidFill>
              <a:schemeClr val="accent5">
                <a:lumMod val="75000"/>
              </a:schemeClr>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B194455-1588-420E-B8A7-8CA90452427D}"/>
              </a:ext>
            </a:extLst>
          </p:cNvPr>
          <p:cNvSpPr txBox="1"/>
          <p:nvPr userDrawn="1"/>
        </p:nvSpPr>
        <p:spPr>
          <a:xfrm>
            <a:off x="6384255" y="4299018"/>
            <a:ext cx="3593910" cy="523220"/>
          </a:xfrm>
          <a:prstGeom prst="rect">
            <a:avLst/>
          </a:prstGeom>
          <a:solidFill>
            <a:schemeClr val="accent3">
              <a:lumMod val="20000"/>
              <a:lumOff val="8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Verdana" panose="020B0604030504040204" pitchFamily="34" charset="0"/>
              </a:rPr>
              <a:t>Ammeter – measures the </a:t>
            </a:r>
            <a:br>
              <a:rPr kumimoji="0" lang="en-US" sz="1400" b="1" i="0" u="none" strike="noStrike" kern="0" cap="none" spc="0" normalizeH="0" baseline="0" noProof="0" dirty="0">
                <a:ln>
                  <a:noFill/>
                </a:ln>
                <a:solidFill>
                  <a:srgbClr val="000000"/>
                </a:solidFill>
                <a:effectLst/>
                <a:uLnTx/>
                <a:uFillTx/>
                <a:latin typeface="Verdana" panose="020B0604030504040204" pitchFamily="34" charset="0"/>
              </a:rPr>
            </a:br>
            <a:r>
              <a:rPr kumimoji="0" lang="en-US" sz="1400" b="1" i="0" u="none" strike="noStrike" kern="0" cap="none" spc="0" normalizeH="0" baseline="0" noProof="0" dirty="0">
                <a:ln>
                  <a:noFill/>
                </a:ln>
                <a:solidFill>
                  <a:srgbClr val="000000"/>
                </a:solidFill>
                <a:effectLst/>
                <a:uLnTx/>
                <a:uFillTx/>
                <a:latin typeface="Verdana" panose="020B0604030504040204" pitchFamily="34" charset="0"/>
              </a:rPr>
              <a:t>current in a circuit </a:t>
            </a:r>
          </a:p>
        </p:txBody>
      </p:sp>
      <p:sp>
        <p:nvSpPr>
          <p:cNvPr id="2" name="TextBox 1">
            <a:extLst>
              <a:ext uri="{FF2B5EF4-FFF2-40B4-BE49-F238E27FC236}">
                <a16:creationId xmlns:a16="http://schemas.microsoft.com/office/drawing/2014/main" id="{F89AB7AD-1573-4E26-9AD5-6BA01F414394}"/>
              </a:ext>
            </a:extLst>
          </p:cNvPr>
          <p:cNvSpPr txBox="1"/>
          <p:nvPr userDrawn="1"/>
        </p:nvSpPr>
        <p:spPr>
          <a:xfrm>
            <a:off x="10591800" y="1920240"/>
            <a:ext cx="1249680" cy="954107"/>
          </a:xfrm>
          <a:prstGeom prst="rect">
            <a:avLst/>
          </a:prstGeom>
          <a:noFill/>
        </p:spPr>
        <p:txBody>
          <a:bodyPr wrap="square" rtlCol="0">
            <a:spAutoFit/>
          </a:bodyPr>
          <a:lstStyle/>
          <a:p>
            <a:pPr algn="ctr"/>
            <a:r>
              <a:rPr lang="en-US" sz="1400" dirty="0">
                <a:solidFill>
                  <a:schemeClr val="bg2">
                    <a:lumMod val="50000"/>
                  </a:schemeClr>
                </a:solidFill>
              </a:rPr>
              <a:t>What is the unit for electric current?</a:t>
            </a:r>
          </a:p>
        </p:txBody>
      </p:sp>
    </p:spTree>
    <p:extLst>
      <p:ext uri="{BB962C8B-B14F-4D97-AF65-F5344CB8AC3E}">
        <p14:creationId xmlns:p14="http://schemas.microsoft.com/office/powerpoint/2010/main" val="374518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8161038" y="205740"/>
            <a:ext cx="3610512" cy="4985980"/>
          </a:xfrm>
          <a:prstGeom prst="rect">
            <a:avLst/>
          </a:prstGeom>
        </p:spPr>
        <p:txBody>
          <a:bodyPr vert="horz"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Atoms</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Positive and negative charges begin with the atom</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Protons</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 positive charge</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Electrons</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 negative charge</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If the number of protons and electrons is the same, the atom has no charge or is neutral</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Atoms tend to gain and lose electrons easily </a:t>
            </a:r>
          </a:p>
        </p:txBody>
      </p:sp>
      <p:pic>
        <p:nvPicPr>
          <p:cNvPr id="4" name="Picture 2" descr="Image result for electrons and protons">
            <a:extLst>
              <a:ext uri="{FF2B5EF4-FFF2-40B4-BE49-F238E27FC236}">
                <a16:creationId xmlns:a16="http://schemas.microsoft.com/office/drawing/2014/main" id="{6CF3625D-2E65-49DA-BC2D-BF44EF20AF8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24003" y="1120259"/>
            <a:ext cx="3610512" cy="3245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EA43A2-755B-46D3-9E30-7ADB0E61D5C7}"/>
              </a:ext>
            </a:extLst>
          </p:cNvPr>
          <p:cNvSpPr txBox="1"/>
          <p:nvPr userDrawn="1"/>
        </p:nvSpPr>
        <p:spPr>
          <a:xfrm>
            <a:off x="178377" y="2072283"/>
            <a:ext cx="2976303" cy="954107"/>
          </a:xfrm>
          <a:prstGeom prst="rect">
            <a:avLst/>
          </a:prstGeom>
          <a:noFill/>
        </p:spPr>
        <p:txBody>
          <a:bodyPr wrap="square" rtlCol="0">
            <a:spAutoFit/>
          </a:bodyPr>
          <a:lstStyle/>
          <a:p>
            <a:r>
              <a:rPr lang="en-US" sz="1400" dirty="0">
                <a:solidFill>
                  <a:schemeClr val="accent3"/>
                </a:solidFill>
              </a:rPr>
              <a:t>The red circles represent protons, and the yellow circles represent electrons. What is the charge of this atom?</a:t>
            </a:r>
          </a:p>
        </p:txBody>
      </p:sp>
    </p:spTree>
    <p:extLst>
      <p:ext uri="{BB962C8B-B14F-4D97-AF65-F5344CB8AC3E}">
        <p14:creationId xmlns:p14="http://schemas.microsoft.com/office/powerpoint/2010/main" val="114404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ADF1DBA-E62C-4E40-B60B-DC82E1AAF60B}"/>
              </a:ext>
            </a:extLst>
          </p:cNvPr>
          <p:cNvSpPr/>
          <p:nvPr userDrawn="1"/>
        </p:nvSpPr>
        <p:spPr>
          <a:xfrm>
            <a:off x="8264326" y="267987"/>
            <a:ext cx="3512820" cy="3558540"/>
          </a:xfrm>
          <a:prstGeom prst="round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p:cNvSpPr txBox="1">
            <a:spLocks/>
          </p:cNvSpPr>
          <p:nvPr userDrawn="1"/>
        </p:nvSpPr>
        <p:spPr>
          <a:xfrm>
            <a:off x="208970" y="937260"/>
            <a:ext cx="7366212" cy="3831818"/>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Atoms (cont.)</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Gain of electrons = negative charge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Loss of electrons = positive charge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A charged atom is an ion</a:t>
            </a:r>
          </a:p>
          <a:p>
            <a:pPr marL="210312" marR="0" lvl="0" indent="-210312"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Because this atom is now positive, it will be attracted and bond to an atom with a negative charge (opposites attract)</a:t>
            </a:r>
          </a:p>
        </p:txBody>
      </p:sp>
      <p:grpSp>
        <p:nvGrpSpPr>
          <p:cNvPr id="17" name="Group 16">
            <a:extLst>
              <a:ext uri="{FF2B5EF4-FFF2-40B4-BE49-F238E27FC236}">
                <a16:creationId xmlns:a16="http://schemas.microsoft.com/office/drawing/2014/main" id="{2E97EAF7-882A-42F1-8D3E-4E8775D89E86}"/>
              </a:ext>
            </a:extLst>
          </p:cNvPr>
          <p:cNvGrpSpPr/>
          <p:nvPr userDrawn="1"/>
        </p:nvGrpSpPr>
        <p:grpSpPr>
          <a:xfrm>
            <a:off x="8651097" y="389874"/>
            <a:ext cx="3666162" cy="3314766"/>
            <a:chOff x="2713251" y="1251942"/>
            <a:chExt cx="3982734" cy="3409249"/>
          </a:xfrm>
        </p:grpSpPr>
        <p:sp>
          <p:nvSpPr>
            <p:cNvPr id="4" name="Oval 3">
              <a:extLst>
                <a:ext uri="{FF2B5EF4-FFF2-40B4-BE49-F238E27FC236}">
                  <a16:creationId xmlns:a16="http://schemas.microsoft.com/office/drawing/2014/main" id="{73FC89B2-2F0E-42F7-95CF-F674575C2EA7}"/>
                </a:ext>
              </a:extLst>
            </p:cNvPr>
            <p:cNvSpPr/>
            <p:nvPr userDrawn="1"/>
          </p:nvSpPr>
          <p:spPr>
            <a:xfrm>
              <a:off x="3123933" y="1936904"/>
              <a:ext cx="1366471" cy="1256417"/>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5" name="Oval 4">
              <a:extLst>
                <a:ext uri="{FF2B5EF4-FFF2-40B4-BE49-F238E27FC236}">
                  <a16:creationId xmlns:a16="http://schemas.microsoft.com/office/drawing/2014/main" id="{3F2A8F42-454A-4C58-AEFA-0E4D76DAE77F}"/>
                </a:ext>
              </a:extLst>
            </p:cNvPr>
            <p:cNvSpPr/>
            <p:nvPr userDrawn="1"/>
          </p:nvSpPr>
          <p:spPr>
            <a:xfrm>
              <a:off x="2768238" y="1550316"/>
              <a:ext cx="2108572" cy="2002474"/>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6" name="TextBox 5">
              <a:extLst>
                <a:ext uri="{FF2B5EF4-FFF2-40B4-BE49-F238E27FC236}">
                  <a16:creationId xmlns:a16="http://schemas.microsoft.com/office/drawing/2014/main" id="{3266BF24-A5F4-4377-971A-6D236A547821}"/>
                </a:ext>
              </a:extLst>
            </p:cNvPr>
            <p:cNvSpPr txBox="1"/>
            <p:nvPr userDrawn="1"/>
          </p:nvSpPr>
          <p:spPr>
            <a:xfrm>
              <a:off x="3452888" y="2391950"/>
              <a:ext cx="673768" cy="369332"/>
            </a:xfrm>
            <a:prstGeom prst="rect">
              <a:avLst/>
            </a:prstGeom>
            <a:noFill/>
          </p:spPr>
          <p:txBody>
            <a:bodyPr wrap="square" rtlCol="0">
              <a:spAutoFit/>
            </a:bodyPr>
            <a:lstStyle/>
            <a:p>
              <a:pPr algn="ctr" defTabSz="914400"/>
              <a:r>
                <a:rPr lang="en-US" dirty="0">
                  <a:solidFill>
                    <a:srgbClr val="000000"/>
                  </a:solidFill>
                  <a:latin typeface="Verdana" panose="020B0604030504040204" pitchFamily="34" charset="0"/>
                </a:rPr>
                <a:t>7P</a:t>
              </a:r>
            </a:p>
          </p:txBody>
        </p:sp>
        <p:sp>
          <p:nvSpPr>
            <p:cNvPr id="7" name="Oval 6">
              <a:extLst>
                <a:ext uri="{FF2B5EF4-FFF2-40B4-BE49-F238E27FC236}">
                  <a16:creationId xmlns:a16="http://schemas.microsoft.com/office/drawing/2014/main" id="{5B432391-1A34-4497-95A4-6EBB6406ECF0}"/>
                </a:ext>
              </a:extLst>
            </p:cNvPr>
            <p:cNvSpPr/>
            <p:nvPr userDrawn="1"/>
          </p:nvSpPr>
          <p:spPr>
            <a:xfrm>
              <a:off x="3749418" y="1863353"/>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8" name="Oval 7">
              <a:extLst>
                <a:ext uri="{FF2B5EF4-FFF2-40B4-BE49-F238E27FC236}">
                  <a16:creationId xmlns:a16="http://schemas.microsoft.com/office/drawing/2014/main" id="{B57F5B4A-D504-419E-A21E-24455816CA3B}"/>
                </a:ext>
              </a:extLst>
            </p:cNvPr>
            <p:cNvSpPr/>
            <p:nvPr userDrawn="1"/>
          </p:nvSpPr>
          <p:spPr>
            <a:xfrm>
              <a:off x="3721146" y="3111506"/>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9" name="Oval 8">
              <a:extLst>
                <a:ext uri="{FF2B5EF4-FFF2-40B4-BE49-F238E27FC236}">
                  <a16:creationId xmlns:a16="http://schemas.microsoft.com/office/drawing/2014/main" id="{5D818C11-CDD4-46DF-A8FE-754D9337CD6D}"/>
                </a:ext>
              </a:extLst>
            </p:cNvPr>
            <p:cNvSpPr/>
            <p:nvPr userDrawn="1"/>
          </p:nvSpPr>
          <p:spPr>
            <a:xfrm>
              <a:off x="3735324" y="1467876"/>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0" name="Oval 9">
              <a:extLst>
                <a:ext uri="{FF2B5EF4-FFF2-40B4-BE49-F238E27FC236}">
                  <a16:creationId xmlns:a16="http://schemas.microsoft.com/office/drawing/2014/main" id="{BC0CD3C6-F43E-4FD6-A542-AB78673DF2CD}"/>
                </a:ext>
              </a:extLst>
            </p:cNvPr>
            <p:cNvSpPr/>
            <p:nvPr userDrawn="1"/>
          </p:nvSpPr>
          <p:spPr>
            <a:xfrm>
              <a:off x="4794571" y="2442361"/>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1" name="Oval 10">
              <a:extLst>
                <a:ext uri="{FF2B5EF4-FFF2-40B4-BE49-F238E27FC236}">
                  <a16:creationId xmlns:a16="http://schemas.microsoft.com/office/drawing/2014/main" id="{DF1918EB-11C4-4F05-BD17-1E764BFD4521}"/>
                </a:ext>
              </a:extLst>
            </p:cNvPr>
            <p:cNvSpPr/>
            <p:nvPr userDrawn="1"/>
          </p:nvSpPr>
          <p:spPr>
            <a:xfrm>
              <a:off x="2713251" y="2452960"/>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2" name="Oval 11">
              <a:extLst>
                <a:ext uri="{FF2B5EF4-FFF2-40B4-BE49-F238E27FC236}">
                  <a16:creationId xmlns:a16="http://schemas.microsoft.com/office/drawing/2014/main" id="{35A18052-6CAB-48EC-954F-6ABE4BD9AAF8}"/>
                </a:ext>
              </a:extLst>
            </p:cNvPr>
            <p:cNvSpPr/>
            <p:nvPr userDrawn="1"/>
          </p:nvSpPr>
          <p:spPr>
            <a:xfrm>
              <a:off x="3721146" y="3439096"/>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13" name="Oval 12">
              <a:extLst>
                <a:ext uri="{FF2B5EF4-FFF2-40B4-BE49-F238E27FC236}">
                  <a16:creationId xmlns:a16="http://schemas.microsoft.com/office/drawing/2014/main" id="{C35A838F-186D-4F31-9F2F-8B2EC5D2C3E4}"/>
                </a:ext>
              </a:extLst>
            </p:cNvPr>
            <p:cNvSpPr/>
            <p:nvPr userDrawn="1"/>
          </p:nvSpPr>
          <p:spPr>
            <a:xfrm>
              <a:off x="5642004" y="1773275"/>
              <a:ext cx="154004" cy="163629"/>
            </a:xfrm>
            <a:prstGeom prst="ellipse">
              <a:avLst/>
            </a:prstGeom>
            <a:solidFill>
              <a:srgbClr val="00000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cxnSp>
          <p:nvCxnSpPr>
            <p:cNvPr id="14" name="Straight Arrow Connector 13">
              <a:extLst>
                <a:ext uri="{FF2B5EF4-FFF2-40B4-BE49-F238E27FC236}">
                  <a16:creationId xmlns:a16="http://schemas.microsoft.com/office/drawing/2014/main" id="{EFC1FD33-21DC-43CE-95D2-ED964A94A556}"/>
                </a:ext>
              </a:extLst>
            </p:cNvPr>
            <p:cNvCxnSpPr>
              <a:cxnSpLocks/>
            </p:cNvCxnSpPr>
            <p:nvPr userDrawn="1"/>
          </p:nvCxnSpPr>
          <p:spPr>
            <a:xfrm flipV="1">
              <a:off x="4884602" y="1892611"/>
              <a:ext cx="759414" cy="353468"/>
            </a:xfrm>
            <a:prstGeom prst="straightConnector1">
              <a:avLst/>
            </a:prstGeom>
            <a:noFill/>
            <a:ln w="15875" cap="flat" cmpd="sng" algn="ctr">
              <a:solidFill>
                <a:srgbClr val="000000"/>
              </a:solidFill>
              <a:prstDash val="solid"/>
              <a:miter lim="800000"/>
              <a:tailEnd type="triangle"/>
            </a:ln>
            <a:effectLst/>
          </p:spPr>
        </p:cxnSp>
        <p:sp>
          <p:nvSpPr>
            <p:cNvPr id="15" name="TextBox 14">
              <a:extLst>
                <a:ext uri="{FF2B5EF4-FFF2-40B4-BE49-F238E27FC236}">
                  <a16:creationId xmlns:a16="http://schemas.microsoft.com/office/drawing/2014/main" id="{BA880393-D012-4943-89D5-AEF3D491073D}"/>
                </a:ext>
              </a:extLst>
            </p:cNvPr>
            <p:cNvSpPr txBox="1"/>
            <p:nvPr userDrawn="1"/>
          </p:nvSpPr>
          <p:spPr>
            <a:xfrm>
              <a:off x="4876810" y="1251942"/>
              <a:ext cx="1819175" cy="523220"/>
            </a:xfrm>
            <a:prstGeom prst="rect">
              <a:avLst/>
            </a:prstGeom>
            <a:noFill/>
          </p:spPr>
          <p:txBody>
            <a:bodyPr wrap="square" rtlCol="0">
              <a:spAutoFit/>
            </a:bodyPr>
            <a:lstStyle/>
            <a:p>
              <a:pPr defTabSz="914400"/>
              <a:r>
                <a:rPr lang="en-US" sz="1400" b="1" dirty="0">
                  <a:solidFill>
                    <a:srgbClr val="000000"/>
                  </a:solidFill>
                  <a:latin typeface="Verdana" panose="020B0604030504040204" pitchFamily="34" charset="0"/>
                </a:rPr>
                <a:t>Loses an electron</a:t>
              </a:r>
            </a:p>
          </p:txBody>
        </p:sp>
        <p:sp>
          <p:nvSpPr>
            <p:cNvPr id="16" name="TextBox 15">
              <a:extLst>
                <a:ext uri="{FF2B5EF4-FFF2-40B4-BE49-F238E27FC236}">
                  <a16:creationId xmlns:a16="http://schemas.microsoft.com/office/drawing/2014/main" id="{B71D1322-D8A1-4F58-BD9E-04B8ADA0178C}"/>
                </a:ext>
              </a:extLst>
            </p:cNvPr>
            <p:cNvSpPr txBox="1"/>
            <p:nvPr userDrawn="1"/>
          </p:nvSpPr>
          <p:spPr>
            <a:xfrm>
              <a:off x="2713251" y="4249676"/>
              <a:ext cx="3005755" cy="411515"/>
            </a:xfrm>
            <a:prstGeom prst="rect">
              <a:avLst/>
            </a:prstGeom>
            <a:noFill/>
          </p:spPr>
          <p:txBody>
            <a:bodyPr wrap="square" rtlCol="0">
              <a:spAutoFit/>
            </a:bodyPr>
            <a:lstStyle/>
            <a:p>
              <a:pPr algn="ctr" defTabSz="914400"/>
              <a:r>
                <a:rPr lang="en-US" sz="2000" b="1" dirty="0">
                  <a:solidFill>
                    <a:srgbClr val="000000"/>
                  </a:solidFill>
                  <a:latin typeface="Verdana" panose="020B0604030504040204" pitchFamily="34" charset="0"/>
                </a:rPr>
                <a:t>Positive Ion</a:t>
              </a:r>
            </a:p>
          </p:txBody>
        </p:sp>
      </p:grpSp>
      <p:sp>
        <p:nvSpPr>
          <p:cNvPr id="18" name="TextBox 17">
            <a:extLst>
              <a:ext uri="{FF2B5EF4-FFF2-40B4-BE49-F238E27FC236}">
                <a16:creationId xmlns:a16="http://schemas.microsoft.com/office/drawing/2014/main" id="{77639B6E-D0D8-4352-AD15-34C18AAEB6A1}"/>
              </a:ext>
            </a:extLst>
          </p:cNvPr>
          <p:cNvSpPr txBox="1"/>
          <p:nvPr userDrawn="1"/>
        </p:nvSpPr>
        <p:spPr>
          <a:xfrm>
            <a:off x="8123356" y="4219583"/>
            <a:ext cx="3657600" cy="307777"/>
          </a:xfrm>
          <a:prstGeom prst="rect">
            <a:avLst/>
          </a:prstGeom>
          <a:noFill/>
        </p:spPr>
        <p:txBody>
          <a:bodyPr wrap="square" rtlCol="0">
            <a:spAutoFit/>
          </a:bodyPr>
          <a:lstStyle/>
          <a:p>
            <a:r>
              <a:rPr lang="en-US" sz="1400" dirty="0">
                <a:solidFill>
                  <a:schemeClr val="bg1"/>
                </a:solidFill>
              </a:rPr>
              <a:t>Why is this atom a positive ion?</a:t>
            </a:r>
          </a:p>
        </p:txBody>
      </p:sp>
    </p:spTree>
    <p:extLst>
      <p:ext uri="{BB962C8B-B14F-4D97-AF65-F5344CB8AC3E}">
        <p14:creationId xmlns:p14="http://schemas.microsoft.com/office/powerpoint/2010/main" val="912957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6CDF1-2A79-4F30-A0E2-3D0B40732E7A}"/>
              </a:ext>
            </a:extLst>
          </p:cNvPr>
          <p:cNvPicPr>
            <a:picLocks noChangeAspect="1"/>
          </p:cNvPicPr>
          <p:nvPr userDrawn="1"/>
        </p:nvPicPr>
        <p:blipFill>
          <a:blip r:embed="rId2"/>
          <a:stretch>
            <a:fillRect/>
          </a:stretch>
        </p:blipFill>
        <p:spPr>
          <a:xfrm>
            <a:off x="4099482" y="1482828"/>
            <a:ext cx="2855098" cy="2855098"/>
          </a:xfrm>
          <a:prstGeom prst="rect">
            <a:avLst/>
          </a:prstGeom>
        </p:spPr>
      </p:pic>
      <p:pic>
        <p:nvPicPr>
          <p:cNvPr id="4" name="Picture 3">
            <a:extLst>
              <a:ext uri="{FF2B5EF4-FFF2-40B4-BE49-F238E27FC236}">
                <a16:creationId xmlns:a16="http://schemas.microsoft.com/office/drawing/2014/main" id="{D3174A7B-75A1-4096-9E99-509ABD990F1F}"/>
              </a:ext>
            </a:extLst>
          </p:cNvPr>
          <p:cNvPicPr>
            <a:picLocks noChangeAspect="1"/>
          </p:cNvPicPr>
          <p:nvPr userDrawn="1"/>
        </p:nvPicPr>
        <p:blipFill>
          <a:blip r:embed="rId3"/>
          <a:stretch>
            <a:fillRect/>
          </a:stretch>
        </p:blipFill>
        <p:spPr>
          <a:xfrm>
            <a:off x="760381" y="1579283"/>
            <a:ext cx="2662187" cy="2662187"/>
          </a:xfrm>
          <a:prstGeom prst="rect">
            <a:avLst/>
          </a:prstGeom>
        </p:spPr>
      </p:pic>
      <p:sp>
        <p:nvSpPr>
          <p:cNvPr id="3" name="Rectangle: Rounded Corners 2">
            <a:extLst>
              <a:ext uri="{FF2B5EF4-FFF2-40B4-BE49-F238E27FC236}">
                <a16:creationId xmlns:a16="http://schemas.microsoft.com/office/drawing/2014/main" id="{C0C9903D-BE2D-4476-B2CC-642CDFB4A37E}"/>
              </a:ext>
            </a:extLst>
          </p:cNvPr>
          <p:cNvSpPr/>
          <p:nvPr userDrawn="1"/>
        </p:nvSpPr>
        <p:spPr>
          <a:xfrm>
            <a:off x="220824" y="4160520"/>
            <a:ext cx="7483151" cy="92964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p:cNvSpPr txBox="1">
            <a:spLocks/>
          </p:cNvSpPr>
          <p:nvPr userDrawn="1"/>
        </p:nvSpPr>
        <p:spPr>
          <a:xfrm>
            <a:off x="7978140" y="243840"/>
            <a:ext cx="4091940" cy="4909036"/>
          </a:xfrm>
          <a:prstGeom prst="rect">
            <a:avLst/>
          </a:prstGeom>
        </p:spPr>
        <p:txBody>
          <a:bodyPr vert="horz" wrap="square" lIns="91440" tIns="45720" rIns="91440" bIns="45720" rtlCol="0">
            <a:sp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Forces (cont.)</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sng"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Electric Field </a:t>
            </a: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the area around an electric charge that experiences the force exerted by the electric charge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Impacting the strength of the electric field:</a:t>
            </a:r>
          </a:p>
          <a:p>
            <a:pPr marL="438912" marR="0" lvl="1"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 farther from the charge, the weaker the field</a:t>
            </a:r>
          </a:p>
          <a:p>
            <a:pPr marL="438912" marR="0" lvl="1"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 greater the charge, the greater the field</a:t>
            </a:r>
          </a:p>
        </p:txBody>
      </p:sp>
      <p:sp>
        <p:nvSpPr>
          <p:cNvPr id="6" name="TextBox 5">
            <a:extLst>
              <a:ext uri="{FF2B5EF4-FFF2-40B4-BE49-F238E27FC236}">
                <a16:creationId xmlns:a16="http://schemas.microsoft.com/office/drawing/2014/main" id="{AB3715B6-DBA1-4E1F-95C1-1A27AFED50A6}"/>
              </a:ext>
            </a:extLst>
          </p:cNvPr>
          <p:cNvSpPr txBox="1"/>
          <p:nvPr userDrawn="1"/>
        </p:nvSpPr>
        <p:spPr>
          <a:xfrm>
            <a:off x="220824" y="4168669"/>
            <a:ext cx="7483151" cy="523220"/>
          </a:xfrm>
          <a:prstGeom prst="rect">
            <a:avLst/>
          </a:prstGeom>
          <a:noFill/>
          <a:ln>
            <a:noFill/>
          </a:ln>
        </p:spPr>
        <p:txBody>
          <a:bodyPr wrap="square" rtlCol="0">
            <a:spAutoFit/>
          </a:bodyPr>
          <a:lstStyle/>
          <a:p>
            <a:pPr defTabSz="914400">
              <a:spcAft>
                <a:spcPts val="600"/>
              </a:spcAft>
            </a:pPr>
            <a:r>
              <a:rPr lang="en-US" sz="1400" b="0" dirty="0">
                <a:solidFill>
                  <a:prstClr val="white"/>
                </a:solidFill>
                <a:latin typeface="Verdana" panose="020B0604030504040204" pitchFamily="34" charset="0"/>
              </a:rPr>
              <a:t>Which diagram reflects a positive electric field and which one reflects a negative electric field?</a:t>
            </a:r>
          </a:p>
        </p:txBody>
      </p:sp>
      <p:sp>
        <p:nvSpPr>
          <p:cNvPr id="7" name="TextBox 6">
            <a:extLst>
              <a:ext uri="{FF2B5EF4-FFF2-40B4-BE49-F238E27FC236}">
                <a16:creationId xmlns:a16="http://schemas.microsoft.com/office/drawing/2014/main" id="{4980C5B6-D1D9-4257-971F-D18DC1596B87}"/>
              </a:ext>
            </a:extLst>
          </p:cNvPr>
          <p:cNvSpPr txBox="1"/>
          <p:nvPr userDrawn="1"/>
        </p:nvSpPr>
        <p:spPr>
          <a:xfrm>
            <a:off x="220824" y="991441"/>
            <a:ext cx="7483151" cy="584775"/>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path path="circle">
              <a:fillToRect l="50000" t="50000" r="50000" b="50000"/>
            </a:path>
            <a:tileRect/>
          </a:gradFill>
          <a:ln>
            <a:noFill/>
          </a:ln>
        </p:spPr>
        <p:txBody>
          <a:bodyPr wrap="square" rtlCol="0">
            <a:spAutoFit/>
          </a:bodyPr>
          <a:lstStyle/>
          <a:p>
            <a:pPr defTabSz="914400">
              <a:spcAft>
                <a:spcPts val="600"/>
              </a:spcAft>
            </a:pPr>
            <a:r>
              <a:rPr lang="en-US" sz="1600" b="0" dirty="0">
                <a:solidFill>
                  <a:schemeClr val="accent3"/>
                </a:solidFill>
                <a:latin typeface="Verdana" panose="020B0604030504040204" pitchFamily="34" charset="0"/>
              </a:rPr>
              <a:t>The electric field is positive if it moves outward from the charge and negative if it moves toward the charge. </a:t>
            </a:r>
          </a:p>
        </p:txBody>
      </p:sp>
      <p:sp>
        <p:nvSpPr>
          <p:cNvPr id="8" name="TextBox 7">
            <a:extLst>
              <a:ext uri="{FF2B5EF4-FFF2-40B4-BE49-F238E27FC236}">
                <a16:creationId xmlns:a16="http://schemas.microsoft.com/office/drawing/2014/main" id="{57CD1476-C283-46C7-A57B-DED57E8F5767}"/>
              </a:ext>
            </a:extLst>
          </p:cNvPr>
          <p:cNvSpPr txBox="1"/>
          <p:nvPr userDrawn="1"/>
        </p:nvSpPr>
        <p:spPr>
          <a:xfrm>
            <a:off x="541020" y="1950720"/>
            <a:ext cx="335280"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1FB4A33B-9273-4DD1-A3D3-560A0235C35F}"/>
              </a:ext>
            </a:extLst>
          </p:cNvPr>
          <p:cNvSpPr txBox="1"/>
          <p:nvPr userDrawn="1"/>
        </p:nvSpPr>
        <p:spPr>
          <a:xfrm>
            <a:off x="3870960" y="1950720"/>
            <a:ext cx="335280"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22822856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5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theme" Target="../theme/theme8.xml"/><Relationship Id="rId4"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theme" Target="../theme/theme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1CC813-1CBD-48D1-BFB0-18E7EEA13DEC}"/>
              </a:ext>
            </a:extLst>
          </p:cNvPr>
          <p:cNvSpPr txBox="1"/>
          <p:nvPr userDrawn="1"/>
        </p:nvSpPr>
        <p:spPr>
          <a:xfrm>
            <a:off x="8432260" y="5240179"/>
            <a:ext cx="3759740" cy="246221"/>
          </a:xfrm>
          <a:prstGeom prst="rect">
            <a:avLst/>
          </a:prstGeom>
          <a:noFill/>
        </p:spPr>
        <p:txBody>
          <a:bodyPr wrap="square" rtlCol="0">
            <a:spAutoFit/>
          </a:bodyPr>
          <a:lstStyle/>
          <a:p>
            <a:pPr algn="r"/>
            <a:r>
              <a:rPr lang="en-US" sz="1000" dirty="0" err="1">
                <a:solidFill>
                  <a:schemeClr val="accent5">
                    <a:lumMod val="75000"/>
                  </a:schemeClr>
                </a:solidFill>
                <a:latin typeface="Verdana" panose="020B0604030504040204" pitchFamily="34" charset="0"/>
              </a:rPr>
              <a:t>Vers</a:t>
            </a:r>
            <a:r>
              <a:rPr lang="en-US" sz="1000" dirty="0">
                <a:solidFill>
                  <a:schemeClr val="accent5">
                    <a:lumMod val="75000"/>
                  </a:schemeClr>
                </a:solidFill>
                <a:latin typeface="Verdana" panose="020B0604030504040204" pitchFamily="34" charset="0"/>
              </a:rPr>
              <a:t>. 08/2020    © Kesler Science, LLC</a:t>
            </a:r>
          </a:p>
        </p:txBody>
      </p:sp>
    </p:spTree>
    <p:extLst>
      <p:ext uri="{BB962C8B-B14F-4D97-AF65-F5344CB8AC3E}">
        <p14:creationId xmlns:p14="http://schemas.microsoft.com/office/powerpoint/2010/main" val="308171574"/>
      </p:ext>
    </p:extLst>
  </p:cSld>
  <p:clrMap bg1="lt1" tx1="dk1" bg2="lt2" tx2="dk2" accent1="accent1" accent2="accent2" accent3="accent3" accent4="accent4" accent5="accent5" accent6="accent6" hlink="hlink" folHlink="folHlink"/>
  <p:sldLayoutIdLst>
    <p:sldLayoutId id="2147483763" r:id="rId1"/>
    <p:sldLayoutId id="214748381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0D5087-9220-4391-9B77-67DA9292A56F}"/>
              </a:ext>
            </a:extLst>
          </p:cNvPr>
          <p:cNvSpPr/>
          <p:nvPr userDrawn="1"/>
        </p:nvSpPr>
        <p:spPr>
          <a:xfrm>
            <a:off x="0" y="0"/>
            <a:ext cx="12192000" cy="685800"/>
          </a:xfrm>
          <a:prstGeom prst="rect">
            <a:avLst/>
          </a:prstGeom>
          <a:solidFill>
            <a:srgbClr val="3593B4"/>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C6C2B3C-5EFE-4AF6-9226-3508E47BB7B1}"/>
              </a:ext>
            </a:extLst>
          </p:cNvPr>
          <p:cNvSpPr txBox="1">
            <a:spLocks/>
          </p:cNvSpPr>
          <p:nvPr userDrawn="1"/>
        </p:nvSpPr>
        <p:spPr>
          <a:xfrm>
            <a:off x="896829" y="-19768"/>
            <a:ext cx="5958123"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l"/>
            <a:r>
              <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rPr>
              <a:t>Think About It</a:t>
            </a:r>
          </a:p>
        </p:txBody>
      </p:sp>
      <p:sp>
        <p:nvSpPr>
          <p:cNvPr id="9" name="TextBox 8">
            <a:extLst>
              <a:ext uri="{FF2B5EF4-FFF2-40B4-BE49-F238E27FC236}">
                <a16:creationId xmlns:a16="http://schemas.microsoft.com/office/drawing/2014/main" id="{690BCD87-DED0-4CDB-83EB-703322F3D4E9}"/>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3" name="Picture 2" descr="A picture containing drawing&#10;&#10;Description automatically generated">
            <a:extLst>
              <a:ext uri="{FF2B5EF4-FFF2-40B4-BE49-F238E27FC236}">
                <a16:creationId xmlns:a16="http://schemas.microsoft.com/office/drawing/2014/main" id="{E651FA0F-1134-40B9-BCA5-ED566EB3141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1556" t="-2213" r="10025" b="53646"/>
          <a:stretch/>
        </p:blipFill>
        <p:spPr>
          <a:xfrm>
            <a:off x="71524" y="81635"/>
            <a:ext cx="825305" cy="511126"/>
          </a:xfrm>
          <a:prstGeom prst="rect">
            <a:avLst/>
          </a:prstGeom>
        </p:spPr>
      </p:pic>
    </p:spTree>
    <p:extLst>
      <p:ext uri="{BB962C8B-B14F-4D97-AF65-F5344CB8AC3E}">
        <p14:creationId xmlns:p14="http://schemas.microsoft.com/office/powerpoint/2010/main" val="1410261452"/>
      </p:ext>
    </p:extLst>
  </p:cSld>
  <p:clrMap bg1="lt1" tx1="dk1" bg2="lt2" tx2="dk2" accent1="accent1" accent2="accent2" accent3="accent3" accent4="accent4" accent5="accent5" accent6="accent6" hlink="hlink" folHlink="folHlink"/>
  <p:sldLayoutIdLst>
    <p:sldLayoutId id="2147483840" r:id="rId1"/>
    <p:sldLayoutId id="2147483839" r:id="rId2"/>
    <p:sldLayoutId id="21474838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93CEF-E856-424A-B662-7B04520B6136}"/>
              </a:ext>
            </a:extLst>
          </p:cNvPr>
          <p:cNvSpPr/>
          <p:nvPr userDrawn="1"/>
        </p:nvSpPr>
        <p:spPr>
          <a:xfrm>
            <a:off x="-1" y="0"/>
            <a:ext cx="4309353" cy="5486399"/>
          </a:xfrm>
          <a:prstGeom prst="rect">
            <a:avLst/>
          </a:prstGeom>
          <a:solidFill>
            <a:srgbClr val="0C395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Picture 8">
            <a:extLst>
              <a:ext uri="{FF2B5EF4-FFF2-40B4-BE49-F238E27FC236}">
                <a16:creationId xmlns:a16="http://schemas.microsoft.com/office/drawing/2014/main" id="{F34F010E-C14F-458A-8C0E-845B96FCD20F}"/>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614884" y="889150"/>
            <a:ext cx="1079582" cy="1079582"/>
          </a:xfrm>
          <a:prstGeom prst="rect">
            <a:avLst/>
          </a:prstGeom>
          <a:effectLst/>
        </p:spPr>
      </p:pic>
    </p:spTree>
    <p:extLst>
      <p:ext uri="{BB962C8B-B14F-4D97-AF65-F5344CB8AC3E}">
        <p14:creationId xmlns:p14="http://schemas.microsoft.com/office/powerpoint/2010/main" val="2283835485"/>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2" name="TextBox 1">
            <a:extLst>
              <a:ext uri="{FF2B5EF4-FFF2-40B4-BE49-F238E27FC236}">
                <a16:creationId xmlns:a16="http://schemas.microsoft.com/office/drawing/2014/main" id="{CE2888A0-44CB-4552-9DC9-022D26FE6A3A}"/>
              </a:ext>
            </a:extLst>
          </p:cNvPr>
          <p:cNvSpPr txBox="1"/>
          <p:nvPr userDrawn="1"/>
        </p:nvSpPr>
        <p:spPr>
          <a:xfrm>
            <a:off x="10035729" y="5240179"/>
            <a:ext cx="2156271" cy="246221"/>
          </a:xfrm>
          <a:prstGeom prst="rect">
            <a:avLst/>
          </a:prstGeom>
          <a:noFill/>
        </p:spPr>
        <p:txBody>
          <a:bodyPr wrap="square" rtlCol="0">
            <a:spAutoFit/>
          </a:bodyPr>
          <a:lstStyle/>
          <a:p>
            <a:pPr algn="r"/>
            <a:r>
              <a:rPr lang="en-US" sz="1000" dirty="0">
                <a:solidFill>
                  <a:schemeClr val="accent5">
                    <a:lumMod val="75000"/>
                  </a:schemeClr>
                </a:solidFill>
                <a:latin typeface="Verdana" panose="020B0604030504040204" pitchFamily="34" charset="0"/>
              </a:rPr>
              <a:t>© Kesler Science, LLC</a:t>
            </a:r>
          </a:p>
        </p:txBody>
      </p:sp>
      <p:sp>
        <p:nvSpPr>
          <p:cNvPr id="15" name="Title 1">
            <a:extLst>
              <a:ext uri="{FF2B5EF4-FFF2-40B4-BE49-F238E27FC236}">
                <a16:creationId xmlns:a16="http://schemas.microsoft.com/office/drawing/2014/main" id="{C0EDA00B-74C2-448B-9944-EE26A7EFB918}"/>
              </a:ext>
            </a:extLst>
          </p:cNvPr>
          <p:cNvSpPr txBox="1">
            <a:spLocks/>
          </p:cNvSpPr>
          <p:nvPr userDrawn="1"/>
        </p:nvSpPr>
        <p:spPr>
          <a:xfrm>
            <a:off x="4309352" y="0"/>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Electric and Magnetic Forces</a:t>
            </a:r>
          </a:p>
        </p:txBody>
      </p:sp>
      <p:sp>
        <p:nvSpPr>
          <p:cNvPr id="16" name="Rectangle 15">
            <a:extLst>
              <a:ext uri="{FF2B5EF4-FFF2-40B4-BE49-F238E27FC236}">
                <a16:creationId xmlns:a16="http://schemas.microsoft.com/office/drawing/2014/main" id="{C886F784-446B-4A56-9E47-F5B0A9B172D2}"/>
              </a:ext>
            </a:extLst>
          </p:cNvPr>
          <p:cNvSpPr/>
          <p:nvPr userDrawn="1"/>
        </p:nvSpPr>
        <p:spPr>
          <a:xfrm>
            <a:off x="-1" y="0"/>
            <a:ext cx="4309353" cy="54864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3180784200"/>
      </p:ext>
    </p:extLst>
  </p:cSld>
  <p:clrMap bg1="lt1" tx1="dk1" bg2="lt2" tx2="dk2" accent1="accent1" accent2="accent2" accent3="accent3" accent4="accent4" accent5="accent5" accent6="accent6" hlink="hlink" folHlink="folHlink"/>
  <p:sldLayoutIdLst>
    <p:sldLayoutId id="2147483837" r:id="rId1"/>
    <p:sldLayoutId id="2147483818" r:id="rId2"/>
    <p:sldLayoutId id="2147483820" r:id="rId3"/>
    <p:sldLayoutId id="2147483825" r:id="rId4"/>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7" name="Title 1">
            <a:extLst>
              <a:ext uri="{FF2B5EF4-FFF2-40B4-BE49-F238E27FC236}">
                <a16:creationId xmlns:a16="http://schemas.microsoft.com/office/drawing/2014/main" id="{116AEB38-13CA-4E16-A372-6073228DBC23}"/>
              </a:ext>
            </a:extLst>
          </p:cNvPr>
          <p:cNvSpPr txBox="1">
            <a:spLocks/>
          </p:cNvSpPr>
          <p:nvPr userDrawn="1"/>
        </p:nvSpPr>
        <p:spPr>
          <a:xfrm>
            <a:off x="-21336" y="15389"/>
            <a:ext cx="7882648"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Electric and Magnetic Forces</a:t>
            </a:r>
          </a:p>
        </p:txBody>
      </p:sp>
    </p:spTree>
    <p:extLst>
      <p:ext uri="{BB962C8B-B14F-4D97-AF65-F5344CB8AC3E}">
        <p14:creationId xmlns:p14="http://schemas.microsoft.com/office/powerpoint/2010/main" val="254735210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27" r:id="rId3"/>
    <p:sldLayoutId id="2147483823" r:id="rId4"/>
    <p:sldLayoutId id="2147483829" r:id="rId5"/>
    <p:sldLayoutId id="2147483830" r:id="rId6"/>
    <p:sldLayoutId id="2147483831" r:id="rId7"/>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0" y="5257800"/>
            <a:ext cx="12192000" cy="263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10406334" y="5255568"/>
            <a:ext cx="1785666" cy="246221"/>
          </a:xfrm>
          <a:prstGeom prst="rect">
            <a:avLst/>
          </a:prstGeom>
          <a:noFill/>
        </p:spPr>
        <p:txBody>
          <a:bodyPr wrap="square" rtlCol="0">
            <a:spAutoFit/>
          </a:bodyPr>
          <a:lstStyle/>
          <a:p>
            <a:pPr algn="r"/>
            <a:r>
              <a:rPr lang="en-US" sz="1000" dirty="0">
                <a:solidFill>
                  <a:schemeClr val="accent5">
                    <a:lumMod val="75000"/>
                  </a:schemeClr>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0" y="15389"/>
            <a:ext cx="4309353" cy="54864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914049681"/>
      </p:ext>
    </p:extLst>
  </p:cSld>
  <p:clrMap bg1="lt1" tx1="dk1" bg2="lt2" tx2="dk2" accent1="accent1" accent2="accent2" accent3="accent3" accent4="accent4" accent5="accent5" accent6="accent6" hlink="hlink" folHlink="folHlink"/>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0" y="5257800"/>
            <a:ext cx="10582656"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567575216"/>
      </p:ext>
    </p:extLst>
  </p:cSld>
  <p:clrMap bg1="lt1" tx1="dk1" bg2="lt2" tx2="dk2" accent1="accent1" accent2="accent2" accent3="accent3" accent4="accent4" accent5="accent5" accent6="accent6" hlink="hlink" folHlink="folHlink"/>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0C0A6FF-F004-46DB-A380-78BFA36177F9}"/>
              </a:ext>
            </a:extLst>
          </p:cNvPr>
          <p:cNvSpPr txBox="1"/>
          <p:nvPr userDrawn="1"/>
        </p:nvSpPr>
        <p:spPr>
          <a:xfrm>
            <a:off x="0"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spTree>
    <p:extLst>
      <p:ext uri="{BB962C8B-B14F-4D97-AF65-F5344CB8AC3E}">
        <p14:creationId xmlns:p14="http://schemas.microsoft.com/office/powerpoint/2010/main" val="3253336322"/>
      </p:ext>
    </p:extLst>
  </p:cSld>
  <p:clrMap bg1="lt1" tx1="dk1" bg2="lt2" tx2="dk2" accent1="accent1" accent2="accent2" accent3="accent3" accent4="accent4" accent5="accent5" accent6="accent6" hlink="hlink" folHlink="folHlink"/>
  <p:sldLayoutIdLst>
    <p:sldLayoutId id="2147483826" r:id="rId1"/>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21336" y="5222575"/>
            <a:ext cx="12213336" cy="263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sp>
        <p:nvSpPr>
          <p:cNvPr id="7" name="Title 1">
            <a:extLst>
              <a:ext uri="{FF2B5EF4-FFF2-40B4-BE49-F238E27FC236}">
                <a16:creationId xmlns:a16="http://schemas.microsoft.com/office/drawing/2014/main" id="{116AEB38-13CA-4E16-A372-6073228DBC23}"/>
              </a:ext>
            </a:extLst>
          </p:cNvPr>
          <p:cNvSpPr txBox="1">
            <a:spLocks/>
          </p:cNvSpPr>
          <p:nvPr userDrawn="1"/>
        </p:nvSpPr>
        <p:spPr>
          <a:xfrm>
            <a:off x="0" y="15389"/>
            <a:ext cx="12192000"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Electric and Magnetic Forces</a:t>
            </a:r>
          </a:p>
        </p:txBody>
      </p:sp>
    </p:spTree>
    <p:extLst>
      <p:ext uri="{BB962C8B-B14F-4D97-AF65-F5344CB8AC3E}">
        <p14:creationId xmlns:p14="http://schemas.microsoft.com/office/powerpoint/2010/main" val="3535367621"/>
      </p:ext>
    </p:extLst>
  </p:cSld>
  <p:clrMap bg1="lt1" tx1="dk1" bg2="lt2" tx2="dk2" accent1="accent1" accent2="accent2" accent3="accent3" accent4="accent4" accent5="accent5" accent6="accent6" hlink="hlink" folHlink="folHlink"/>
  <p:sldLayoutIdLst>
    <p:sldLayoutId id="2147483821" r:id="rId1"/>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30464-88EE-43E6-A4B3-F8AAF2373108}"/>
              </a:ext>
            </a:extLst>
          </p:cNvPr>
          <p:cNvSpPr/>
          <p:nvPr userDrawn="1"/>
        </p:nvSpPr>
        <p:spPr>
          <a:xfrm>
            <a:off x="2528" y="0"/>
            <a:ext cx="4306824" cy="54864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9CC5A-52DA-4412-922E-5F82495B4DBE}"/>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Verdana" panose="020B0604030504040204" pitchFamily="34" charset="0"/>
              </a:rPr>
              <a:t>Quick Action: INB</a:t>
            </a:r>
          </a:p>
        </p:txBody>
      </p:sp>
      <p:sp>
        <p:nvSpPr>
          <p:cNvPr id="8" name="TextBox 7">
            <a:extLst>
              <a:ext uri="{FF2B5EF4-FFF2-40B4-BE49-F238E27FC236}">
                <a16:creationId xmlns:a16="http://schemas.microsoft.com/office/drawing/2014/main" id="{1886FDD2-51EF-4ED4-B264-557A90876473}"/>
              </a:ext>
            </a:extLst>
          </p:cNvPr>
          <p:cNvSpPr txBox="1"/>
          <p:nvPr userDrawn="1"/>
        </p:nvSpPr>
        <p:spPr>
          <a:xfrm>
            <a:off x="10559578" y="5240179"/>
            <a:ext cx="1785666" cy="246221"/>
          </a:xfrm>
          <a:prstGeom prst="rect">
            <a:avLst/>
          </a:prstGeom>
          <a:noFill/>
        </p:spPr>
        <p:txBody>
          <a:bodyPr wrap="square" rtlCol="0">
            <a:spAutoFit/>
          </a:bodyPr>
          <a:lstStyle/>
          <a:p>
            <a:r>
              <a:rPr lang="en-US" sz="1000" dirty="0">
                <a:solidFill>
                  <a:schemeClr val="accent5">
                    <a:lumMod val="75000"/>
                  </a:schemeClr>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B63284E9-7434-4837-96DC-9DA19958A0F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Tree>
    <p:extLst>
      <p:ext uri="{BB962C8B-B14F-4D97-AF65-F5344CB8AC3E}">
        <p14:creationId xmlns:p14="http://schemas.microsoft.com/office/powerpoint/2010/main" val="3444502872"/>
      </p:ext>
    </p:extLst>
  </p:cSld>
  <p:clrMap bg1="lt1" tx1="dk1" bg2="lt2" tx2="dk2" accent1="accent1" accent2="accent2" accent3="accent3" accent4="accent4" accent5="accent5" accent6="accent6" hlink="hlink" folHlink="folHlink"/>
  <p:sldLayoutIdLst>
    <p:sldLayoutId id="2147483828" r:id="rId1"/>
    <p:sldLayoutId id="2147483822" r:id="rId2"/>
    <p:sldLayoutId id="2147483824" r:id="rId3"/>
    <p:sldLayoutId id="214748383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DB86FB-88F1-4DFB-9F8F-0BF9C22E601C}"/>
              </a:ext>
            </a:extLst>
          </p:cNvPr>
          <p:cNvSpPr/>
          <p:nvPr userDrawn="1"/>
        </p:nvSpPr>
        <p:spPr>
          <a:xfrm>
            <a:off x="-1" y="0"/>
            <a:ext cx="4309353" cy="685800"/>
          </a:xfrm>
          <a:prstGeom prst="rect">
            <a:avLst/>
          </a:prstGeom>
          <a:solidFill>
            <a:srgbClr val="F3A32F"/>
          </a:solidFill>
          <a:ln>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Verdana" panose="020B0604030504040204" pitchFamily="34" charset="0"/>
              </a:rPr>
              <a:t>Last Look</a:t>
            </a:r>
          </a:p>
        </p:txBody>
      </p:sp>
      <p:pic>
        <p:nvPicPr>
          <p:cNvPr id="4" name="Picture 3" descr="A picture containing drawing&#10;&#10;Description automatically generated">
            <a:extLst>
              <a:ext uri="{FF2B5EF4-FFF2-40B4-BE49-F238E27FC236}">
                <a16:creationId xmlns:a16="http://schemas.microsoft.com/office/drawing/2014/main" id="{7C91B6FC-EFB4-4050-879B-F2069C62C8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9528" b="50701"/>
          <a:stretch/>
        </p:blipFill>
        <p:spPr>
          <a:xfrm>
            <a:off x="37514" y="64008"/>
            <a:ext cx="1023631" cy="557784"/>
          </a:xfrm>
          <a:prstGeom prst="rect">
            <a:avLst/>
          </a:prstGeom>
        </p:spPr>
      </p:pic>
    </p:spTree>
    <p:extLst>
      <p:ext uri="{BB962C8B-B14F-4D97-AF65-F5344CB8AC3E}">
        <p14:creationId xmlns:p14="http://schemas.microsoft.com/office/powerpoint/2010/main" val="2093976001"/>
      </p:ext>
    </p:extLst>
  </p:cSld>
  <p:clrMap bg1="lt1" tx1="dk1" bg2="lt2" tx2="dk2" accent1="accent1" accent2="accent2" accent3="accent3" accent4="accent4" accent5="accent5" accent6="accent6" hlink="hlink" folHlink="folHlink"/>
  <p:sldLayoutIdLst>
    <p:sldLayoutId id="21474838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108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C03F5-3474-4A19-9F82-52A747B51D46}"/>
              </a:ext>
            </a:extLst>
          </p:cNvPr>
          <p:cNvSpPr txBox="1"/>
          <p:nvPr/>
        </p:nvSpPr>
        <p:spPr>
          <a:xfrm>
            <a:off x="4579557" y="1178896"/>
            <a:ext cx="7284972" cy="307777"/>
          </a:xfrm>
          <a:prstGeom prst="rect">
            <a:avLst/>
          </a:prstGeom>
          <a:solidFill>
            <a:schemeClr val="bg1"/>
          </a:solidFill>
          <a:ln>
            <a:solidFill>
              <a:schemeClr val="tx1"/>
            </a:solidFill>
          </a:ln>
        </p:spPr>
        <p:txBody>
          <a:bodyPr wrap="square" rtlCol="0">
            <a:spAutoFit/>
          </a:bodyPr>
          <a:lstStyle/>
          <a:p>
            <a:r>
              <a:rPr lang="en-US" sz="1400" dirty="0">
                <a:solidFill>
                  <a:schemeClr val="tx1">
                    <a:lumMod val="50000"/>
                    <a:lumOff val="50000"/>
                  </a:schemeClr>
                </a:solidFill>
              </a:rPr>
              <a:t>Type your answer here</a:t>
            </a:r>
          </a:p>
        </p:txBody>
      </p:sp>
      <p:sp>
        <p:nvSpPr>
          <p:cNvPr id="4" name="TextBox 3">
            <a:extLst>
              <a:ext uri="{FF2B5EF4-FFF2-40B4-BE49-F238E27FC236}">
                <a16:creationId xmlns:a16="http://schemas.microsoft.com/office/drawing/2014/main" id="{9C895003-B173-428A-ABBF-5A421E9842D9}"/>
              </a:ext>
            </a:extLst>
          </p:cNvPr>
          <p:cNvSpPr txBox="1"/>
          <p:nvPr/>
        </p:nvSpPr>
        <p:spPr>
          <a:xfrm>
            <a:off x="4579557" y="2818768"/>
            <a:ext cx="7284972" cy="307777"/>
          </a:xfrm>
          <a:prstGeom prst="rect">
            <a:avLst/>
          </a:prstGeom>
          <a:solidFill>
            <a:schemeClr val="bg1"/>
          </a:solidFill>
          <a:ln>
            <a:solidFill>
              <a:schemeClr val="tx1"/>
            </a:solidFill>
          </a:ln>
        </p:spPr>
        <p:txBody>
          <a:bodyPr wrap="square" rtlCol="0">
            <a:spAutoFit/>
          </a:bodyPr>
          <a:lstStyle/>
          <a:p>
            <a:r>
              <a:rPr lang="en-US" sz="1400" dirty="0">
                <a:solidFill>
                  <a:schemeClr val="tx1">
                    <a:lumMod val="50000"/>
                    <a:lumOff val="50000"/>
                  </a:schemeClr>
                </a:solidFill>
              </a:rPr>
              <a:t>Type your answer here</a:t>
            </a:r>
          </a:p>
        </p:txBody>
      </p:sp>
    </p:spTree>
    <p:extLst>
      <p:ext uri="{BB962C8B-B14F-4D97-AF65-F5344CB8AC3E}">
        <p14:creationId xmlns:p14="http://schemas.microsoft.com/office/powerpoint/2010/main" val="174305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3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06AA89-2752-4B4A-B261-74B12E37BC9C}"/>
              </a:ext>
            </a:extLst>
          </p:cNvPr>
          <p:cNvSpPr txBox="1"/>
          <p:nvPr/>
        </p:nvSpPr>
        <p:spPr>
          <a:xfrm>
            <a:off x="1582040" y="4511467"/>
            <a:ext cx="5748399" cy="307777"/>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29343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705866-04D1-4FC1-8891-F978C651A857}"/>
              </a:ext>
            </a:extLst>
          </p:cNvPr>
          <p:cNvSpPr txBox="1"/>
          <p:nvPr/>
        </p:nvSpPr>
        <p:spPr>
          <a:xfrm>
            <a:off x="10398381" y="2880787"/>
            <a:ext cx="1686939" cy="523220"/>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1179176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09D07-72C4-4736-BAC4-96F56A98981A}"/>
              </a:ext>
            </a:extLst>
          </p:cNvPr>
          <p:cNvSpPr txBox="1"/>
          <p:nvPr/>
        </p:nvSpPr>
        <p:spPr>
          <a:xfrm>
            <a:off x="249382" y="2342678"/>
            <a:ext cx="7451226" cy="369332"/>
          </a:xfrm>
          <a:prstGeom prst="rect">
            <a:avLst/>
          </a:prstGeom>
          <a:noFill/>
        </p:spPr>
        <p:txBody>
          <a:bodyPr wrap="square" rtlCol="0">
            <a:spAutoFit/>
          </a:bodyPr>
          <a:lstStyle/>
          <a:p>
            <a:r>
              <a:rPr lang="en-US" dirty="0">
                <a:solidFill>
                  <a:schemeClr val="tx1">
                    <a:lumMod val="50000"/>
                    <a:lumOff val="50000"/>
                  </a:schemeClr>
                </a:solidFill>
              </a:rPr>
              <a:t>Type your answer here</a:t>
            </a:r>
          </a:p>
        </p:txBody>
      </p:sp>
    </p:spTree>
    <p:extLst>
      <p:ext uri="{BB962C8B-B14F-4D97-AF65-F5344CB8AC3E}">
        <p14:creationId xmlns:p14="http://schemas.microsoft.com/office/powerpoint/2010/main" val="236368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11AFD-43EE-4D13-A714-23B69309F670}"/>
              </a:ext>
            </a:extLst>
          </p:cNvPr>
          <p:cNvSpPr txBox="1"/>
          <p:nvPr/>
        </p:nvSpPr>
        <p:spPr>
          <a:xfrm>
            <a:off x="1284578" y="4058782"/>
            <a:ext cx="2791839" cy="307777"/>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179025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A3515B-8571-42BC-B747-E501967C3351}"/>
              </a:ext>
            </a:extLst>
          </p:cNvPr>
          <p:cNvSpPr txBox="1"/>
          <p:nvPr/>
        </p:nvSpPr>
        <p:spPr>
          <a:xfrm>
            <a:off x="5131128" y="2600489"/>
            <a:ext cx="2798064" cy="307777"/>
          </a:xfrm>
          <a:prstGeom prst="rect">
            <a:avLst/>
          </a:prstGeom>
          <a:solidFill>
            <a:schemeClr val="bg1"/>
          </a:solidFill>
          <a:ln>
            <a:solidFill>
              <a:schemeClr val="tx1"/>
            </a:solidFill>
          </a:ln>
        </p:spPr>
        <p:txBody>
          <a:bodyPr wrap="square" rtlCol="0">
            <a:spAutoFit/>
          </a:bodyPr>
          <a:lstStyle/>
          <a:p>
            <a:r>
              <a:rPr lang="en-US" sz="1400" dirty="0"/>
              <a:t>Type your response here</a:t>
            </a:r>
          </a:p>
        </p:txBody>
      </p:sp>
      <p:sp>
        <p:nvSpPr>
          <p:cNvPr id="4" name="TextBox 3">
            <a:extLst>
              <a:ext uri="{FF2B5EF4-FFF2-40B4-BE49-F238E27FC236}">
                <a16:creationId xmlns:a16="http://schemas.microsoft.com/office/drawing/2014/main" id="{7DB02C21-9703-45D7-AD18-1D3C7DEF6D0E}"/>
              </a:ext>
            </a:extLst>
          </p:cNvPr>
          <p:cNvSpPr txBox="1"/>
          <p:nvPr/>
        </p:nvSpPr>
        <p:spPr>
          <a:xfrm>
            <a:off x="8635115" y="2600488"/>
            <a:ext cx="2798064" cy="307777"/>
          </a:xfrm>
          <a:prstGeom prst="rect">
            <a:avLst/>
          </a:prstGeom>
          <a:solidFill>
            <a:schemeClr val="bg1"/>
          </a:solidFill>
          <a:ln>
            <a:solidFill>
              <a:schemeClr val="tx1"/>
            </a:solidFill>
          </a:ln>
        </p:spPr>
        <p:txBody>
          <a:bodyPr wrap="square" rtlCol="0">
            <a:spAutoFit/>
          </a:bodyPr>
          <a:lstStyle/>
          <a:p>
            <a:r>
              <a:rPr lang="en-US" sz="1400" dirty="0"/>
              <a:t>Type your response here</a:t>
            </a:r>
          </a:p>
        </p:txBody>
      </p:sp>
    </p:spTree>
    <p:extLst>
      <p:ext uri="{BB962C8B-B14F-4D97-AF65-F5344CB8AC3E}">
        <p14:creationId xmlns:p14="http://schemas.microsoft.com/office/powerpoint/2010/main" val="384478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1011B-657D-40B1-8074-888C82FE50B6}"/>
              </a:ext>
            </a:extLst>
          </p:cNvPr>
          <p:cNvSpPr txBox="1"/>
          <p:nvPr/>
        </p:nvSpPr>
        <p:spPr>
          <a:xfrm>
            <a:off x="534714" y="2521577"/>
            <a:ext cx="2349879" cy="307777"/>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412399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31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847345-462F-4104-B741-59C3244E7E12}"/>
              </a:ext>
            </a:extLst>
          </p:cNvPr>
          <p:cNvSpPr txBox="1"/>
          <p:nvPr/>
        </p:nvSpPr>
        <p:spPr>
          <a:xfrm>
            <a:off x="73281" y="2481590"/>
            <a:ext cx="1587879" cy="523220"/>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2398489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B8AC6A-A80A-4E33-856D-0091E99AFD61}"/>
              </a:ext>
            </a:extLst>
          </p:cNvPr>
          <p:cNvSpPr txBox="1"/>
          <p:nvPr/>
        </p:nvSpPr>
        <p:spPr>
          <a:xfrm>
            <a:off x="360896" y="1821607"/>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
        <p:nvSpPr>
          <p:cNvPr id="5" name="TextBox 4">
            <a:extLst>
              <a:ext uri="{FF2B5EF4-FFF2-40B4-BE49-F238E27FC236}">
                <a16:creationId xmlns:a16="http://schemas.microsoft.com/office/drawing/2014/main" id="{7490721D-3691-4485-B887-6CB59DC0B031}"/>
              </a:ext>
            </a:extLst>
          </p:cNvPr>
          <p:cNvSpPr txBox="1"/>
          <p:nvPr/>
        </p:nvSpPr>
        <p:spPr>
          <a:xfrm>
            <a:off x="360896" y="3825667"/>
            <a:ext cx="3433864"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80859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C6CA6C-64A4-4E12-BFBD-1F4EFC8CD1ED}"/>
              </a:ext>
            </a:extLst>
          </p:cNvPr>
          <p:cNvSpPr/>
          <p:nvPr/>
        </p:nvSpPr>
        <p:spPr>
          <a:xfrm>
            <a:off x="2841199" y="3702808"/>
            <a:ext cx="640080" cy="640080"/>
          </a:xfrm>
          <a:prstGeom prst="rect">
            <a:avLst/>
          </a:prstGeom>
          <a:solidFill>
            <a:srgbClr val="CC66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t>
            </a:r>
          </a:p>
        </p:txBody>
      </p:sp>
    </p:spTree>
    <p:extLst>
      <p:ext uri="{BB962C8B-B14F-4D97-AF65-F5344CB8AC3E}">
        <p14:creationId xmlns:p14="http://schemas.microsoft.com/office/powerpoint/2010/main" val="4046164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CD0AF98-062F-4A45-93E7-3C3B04249169}"/>
              </a:ext>
            </a:extLst>
          </p:cNvPr>
          <p:cNvSpPr/>
          <p:nvPr/>
        </p:nvSpPr>
        <p:spPr>
          <a:xfrm>
            <a:off x="413079" y="2353137"/>
            <a:ext cx="1526519" cy="706249"/>
          </a:xfrm>
          <a:prstGeom prst="round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75000"/>
                  </a:schemeClr>
                </a:solidFill>
              </a:rPr>
              <a:t>Increase the number of loops of wire</a:t>
            </a:r>
          </a:p>
        </p:txBody>
      </p:sp>
      <p:sp>
        <p:nvSpPr>
          <p:cNvPr id="5" name="Rectangle: Rounded Corners 4">
            <a:extLst>
              <a:ext uri="{FF2B5EF4-FFF2-40B4-BE49-F238E27FC236}">
                <a16:creationId xmlns:a16="http://schemas.microsoft.com/office/drawing/2014/main" id="{1D8D10A2-04DF-4010-BD84-A52F3177D5DF}"/>
              </a:ext>
            </a:extLst>
          </p:cNvPr>
          <p:cNvSpPr/>
          <p:nvPr/>
        </p:nvSpPr>
        <p:spPr>
          <a:xfrm>
            <a:off x="2302959" y="2353137"/>
            <a:ext cx="1526519" cy="706249"/>
          </a:xfrm>
          <a:prstGeom prst="round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75000"/>
                  </a:schemeClr>
                </a:solidFill>
              </a:rPr>
              <a:t>Decrease the number of loops of wire</a:t>
            </a:r>
          </a:p>
        </p:txBody>
      </p:sp>
      <p:sp>
        <p:nvSpPr>
          <p:cNvPr id="7" name="Rectangle: Rounded Corners 6">
            <a:extLst>
              <a:ext uri="{FF2B5EF4-FFF2-40B4-BE49-F238E27FC236}">
                <a16:creationId xmlns:a16="http://schemas.microsoft.com/office/drawing/2014/main" id="{278230C1-B803-4909-BAF4-57EF5F6C36BF}"/>
              </a:ext>
            </a:extLst>
          </p:cNvPr>
          <p:cNvSpPr/>
          <p:nvPr/>
        </p:nvSpPr>
        <p:spPr>
          <a:xfrm>
            <a:off x="413079" y="3193225"/>
            <a:ext cx="1526519" cy="706249"/>
          </a:xfrm>
          <a:prstGeom prst="round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75000"/>
                  </a:schemeClr>
                </a:solidFill>
              </a:rPr>
              <a:t>Increase the current or voltage</a:t>
            </a:r>
          </a:p>
        </p:txBody>
      </p:sp>
      <p:sp>
        <p:nvSpPr>
          <p:cNvPr id="9" name="Rectangle: Rounded Corners 8">
            <a:extLst>
              <a:ext uri="{FF2B5EF4-FFF2-40B4-BE49-F238E27FC236}">
                <a16:creationId xmlns:a16="http://schemas.microsoft.com/office/drawing/2014/main" id="{A796B2DE-EA16-45E3-9ECC-60442EF9D6FD}"/>
              </a:ext>
            </a:extLst>
          </p:cNvPr>
          <p:cNvSpPr/>
          <p:nvPr/>
        </p:nvSpPr>
        <p:spPr>
          <a:xfrm>
            <a:off x="2302959" y="3193225"/>
            <a:ext cx="1526519" cy="706249"/>
          </a:xfrm>
          <a:prstGeom prst="round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75000"/>
                  </a:schemeClr>
                </a:solidFill>
              </a:rPr>
              <a:t>Decrease the current or voltage</a:t>
            </a:r>
          </a:p>
        </p:txBody>
      </p:sp>
    </p:spTree>
    <p:extLst>
      <p:ext uri="{BB962C8B-B14F-4D97-AF65-F5344CB8AC3E}">
        <p14:creationId xmlns:p14="http://schemas.microsoft.com/office/powerpoint/2010/main" val="4191031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8BC3A3-F092-4112-BFAB-FC02368DA2B3}"/>
              </a:ext>
            </a:extLst>
          </p:cNvPr>
          <p:cNvSpPr/>
          <p:nvPr/>
        </p:nvSpPr>
        <p:spPr>
          <a:xfrm>
            <a:off x="441804" y="2636420"/>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5" name="Rectangle 4">
            <a:extLst>
              <a:ext uri="{FF2B5EF4-FFF2-40B4-BE49-F238E27FC236}">
                <a16:creationId xmlns:a16="http://schemas.microsoft.com/office/drawing/2014/main" id="{E4CE1602-8113-45A4-954B-FC1806499548}"/>
              </a:ext>
            </a:extLst>
          </p:cNvPr>
          <p:cNvSpPr/>
          <p:nvPr/>
        </p:nvSpPr>
        <p:spPr>
          <a:xfrm>
            <a:off x="441804" y="3228386"/>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7" name="Rectangle 6">
            <a:extLst>
              <a:ext uri="{FF2B5EF4-FFF2-40B4-BE49-F238E27FC236}">
                <a16:creationId xmlns:a16="http://schemas.microsoft.com/office/drawing/2014/main" id="{5E777C1A-3E48-4C31-85C8-A3D9503565DB}"/>
              </a:ext>
            </a:extLst>
          </p:cNvPr>
          <p:cNvSpPr/>
          <p:nvPr/>
        </p:nvSpPr>
        <p:spPr>
          <a:xfrm>
            <a:off x="441804" y="3820352"/>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3" name="Rectangle 12">
            <a:extLst>
              <a:ext uri="{FF2B5EF4-FFF2-40B4-BE49-F238E27FC236}">
                <a16:creationId xmlns:a16="http://schemas.microsoft.com/office/drawing/2014/main" id="{5D7573CC-628B-4696-B25C-74D392966092}"/>
              </a:ext>
            </a:extLst>
          </p:cNvPr>
          <p:cNvSpPr/>
          <p:nvPr/>
        </p:nvSpPr>
        <p:spPr>
          <a:xfrm>
            <a:off x="1652190" y="2636420"/>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Rectangle 14">
            <a:extLst>
              <a:ext uri="{FF2B5EF4-FFF2-40B4-BE49-F238E27FC236}">
                <a16:creationId xmlns:a16="http://schemas.microsoft.com/office/drawing/2014/main" id="{E93242BB-0C68-40ED-9072-19EB08A5F8E3}"/>
              </a:ext>
            </a:extLst>
          </p:cNvPr>
          <p:cNvSpPr/>
          <p:nvPr/>
        </p:nvSpPr>
        <p:spPr>
          <a:xfrm>
            <a:off x="1652190" y="3228386"/>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7" name="Rectangle 16">
            <a:extLst>
              <a:ext uri="{FF2B5EF4-FFF2-40B4-BE49-F238E27FC236}">
                <a16:creationId xmlns:a16="http://schemas.microsoft.com/office/drawing/2014/main" id="{B40F05D4-7FA6-4865-9BBF-DCD24F6FEE8F}"/>
              </a:ext>
            </a:extLst>
          </p:cNvPr>
          <p:cNvSpPr/>
          <p:nvPr/>
        </p:nvSpPr>
        <p:spPr>
          <a:xfrm>
            <a:off x="1652190" y="3820352"/>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3" name="Rectangle 42">
            <a:extLst>
              <a:ext uri="{FF2B5EF4-FFF2-40B4-BE49-F238E27FC236}">
                <a16:creationId xmlns:a16="http://schemas.microsoft.com/office/drawing/2014/main" id="{352F8059-2856-45FD-8BD3-0786CDD5B884}"/>
              </a:ext>
            </a:extLst>
          </p:cNvPr>
          <p:cNvSpPr/>
          <p:nvPr/>
        </p:nvSpPr>
        <p:spPr>
          <a:xfrm>
            <a:off x="2862576" y="2643423"/>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5" name="Rectangle 44">
            <a:extLst>
              <a:ext uri="{FF2B5EF4-FFF2-40B4-BE49-F238E27FC236}">
                <a16:creationId xmlns:a16="http://schemas.microsoft.com/office/drawing/2014/main" id="{29BE2DF5-701B-4846-B447-056E660CCF1D}"/>
              </a:ext>
            </a:extLst>
          </p:cNvPr>
          <p:cNvSpPr/>
          <p:nvPr/>
        </p:nvSpPr>
        <p:spPr>
          <a:xfrm>
            <a:off x="2877684" y="3229646"/>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7" name="Rectangle 46">
            <a:extLst>
              <a:ext uri="{FF2B5EF4-FFF2-40B4-BE49-F238E27FC236}">
                <a16:creationId xmlns:a16="http://schemas.microsoft.com/office/drawing/2014/main" id="{E74C5E66-052C-4200-A141-657DBD0FDB8B}"/>
              </a:ext>
            </a:extLst>
          </p:cNvPr>
          <p:cNvSpPr/>
          <p:nvPr/>
        </p:nvSpPr>
        <p:spPr>
          <a:xfrm>
            <a:off x="2877684" y="3821612"/>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50" name="Rectangle 49">
            <a:extLst>
              <a:ext uri="{FF2B5EF4-FFF2-40B4-BE49-F238E27FC236}">
                <a16:creationId xmlns:a16="http://schemas.microsoft.com/office/drawing/2014/main" id="{A869A459-A3FC-4614-B3A4-6ED97A3B71FD}"/>
              </a:ext>
            </a:extLst>
          </p:cNvPr>
          <p:cNvSpPr/>
          <p:nvPr/>
        </p:nvSpPr>
        <p:spPr>
          <a:xfrm>
            <a:off x="441804" y="4412319"/>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52" name="Rectangle 51">
            <a:extLst>
              <a:ext uri="{FF2B5EF4-FFF2-40B4-BE49-F238E27FC236}">
                <a16:creationId xmlns:a16="http://schemas.microsoft.com/office/drawing/2014/main" id="{BB000076-24F5-41B3-9814-F7E946E2DF50}"/>
              </a:ext>
            </a:extLst>
          </p:cNvPr>
          <p:cNvSpPr/>
          <p:nvPr/>
        </p:nvSpPr>
        <p:spPr>
          <a:xfrm>
            <a:off x="1652190" y="4412319"/>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54" name="Rectangle 53">
            <a:extLst>
              <a:ext uri="{FF2B5EF4-FFF2-40B4-BE49-F238E27FC236}">
                <a16:creationId xmlns:a16="http://schemas.microsoft.com/office/drawing/2014/main" id="{E95F5C8B-1A51-4B57-B8AA-A1219C4E60EC}"/>
              </a:ext>
            </a:extLst>
          </p:cNvPr>
          <p:cNvSpPr/>
          <p:nvPr/>
        </p:nvSpPr>
        <p:spPr>
          <a:xfrm>
            <a:off x="2877684" y="4413579"/>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3" name="Rectangle 82">
            <a:extLst>
              <a:ext uri="{FF2B5EF4-FFF2-40B4-BE49-F238E27FC236}">
                <a16:creationId xmlns:a16="http://schemas.microsoft.com/office/drawing/2014/main" id="{892ADCE3-75FF-4455-98B9-C19C2F75A73D}"/>
              </a:ext>
            </a:extLst>
          </p:cNvPr>
          <p:cNvSpPr/>
          <p:nvPr/>
        </p:nvSpPr>
        <p:spPr>
          <a:xfrm>
            <a:off x="1661007" y="4980354"/>
            <a:ext cx="987552" cy="36576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Tree>
    <p:extLst>
      <p:ext uri="{BB962C8B-B14F-4D97-AF65-F5344CB8AC3E}">
        <p14:creationId xmlns:p14="http://schemas.microsoft.com/office/powerpoint/2010/main" val="233784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9D84ED6-971F-4496-9911-9B35860375A0}"/>
              </a:ext>
            </a:extLst>
          </p:cNvPr>
          <p:cNvSpPr txBox="1"/>
          <p:nvPr/>
        </p:nvSpPr>
        <p:spPr>
          <a:xfrm>
            <a:off x="5092853" y="1081595"/>
            <a:ext cx="6885032" cy="338554"/>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600" dirty="0"/>
              <a:t>Type your answer here</a:t>
            </a:r>
          </a:p>
        </p:txBody>
      </p:sp>
      <p:sp>
        <p:nvSpPr>
          <p:cNvPr id="13" name="TextBox 12">
            <a:extLst>
              <a:ext uri="{FF2B5EF4-FFF2-40B4-BE49-F238E27FC236}">
                <a16:creationId xmlns:a16="http://schemas.microsoft.com/office/drawing/2014/main" id="{7E5FB164-017A-4832-8D4C-794D3A5B5EF8}"/>
              </a:ext>
            </a:extLst>
          </p:cNvPr>
          <p:cNvSpPr txBox="1"/>
          <p:nvPr/>
        </p:nvSpPr>
        <p:spPr>
          <a:xfrm>
            <a:off x="5092854" y="3527643"/>
            <a:ext cx="6885032" cy="338554"/>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sz="1600" dirty="0"/>
              <a:t>Type your answer here</a:t>
            </a:r>
          </a:p>
        </p:txBody>
      </p:sp>
    </p:spTree>
    <p:extLst>
      <p:ext uri="{BB962C8B-B14F-4D97-AF65-F5344CB8AC3E}">
        <p14:creationId xmlns:p14="http://schemas.microsoft.com/office/powerpoint/2010/main" val="2157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AACA6-85AE-49D4-B18A-BD9CC90CFC58}"/>
              </a:ext>
            </a:extLst>
          </p:cNvPr>
          <p:cNvSpPr txBox="1"/>
          <p:nvPr/>
        </p:nvSpPr>
        <p:spPr>
          <a:xfrm>
            <a:off x="4579324" y="1143329"/>
            <a:ext cx="7377450" cy="954107"/>
          </a:xfrm>
          <a:prstGeom prst="rect">
            <a:avLst/>
          </a:prstGeom>
          <a:noFill/>
          <a:ln>
            <a:solidFill>
              <a:schemeClr val="accent1"/>
            </a:solidFill>
          </a:ln>
        </p:spPr>
        <p:txBody>
          <a:bodyPr wrap="square" rtlCol="0">
            <a:spAutoFit/>
          </a:bodyPr>
          <a:lstStyle/>
          <a:p>
            <a:r>
              <a:rPr lang="en-US" sz="1400" dirty="0">
                <a:solidFill>
                  <a:schemeClr val="bg2">
                    <a:lumMod val="75000"/>
                  </a:schemeClr>
                </a:solidFill>
                <a:latin typeface="Verdana" panose="020B0604030504040204" pitchFamily="34" charset="0"/>
                <a:ea typeface="Verdana" panose="020B0604030504040204" pitchFamily="34" charset="0"/>
              </a:rPr>
              <a:t>Type your answer here</a:t>
            </a: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9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27815-177A-4A2C-A43C-4C7D95FE7761}"/>
              </a:ext>
            </a:extLst>
          </p:cNvPr>
          <p:cNvSpPr txBox="1"/>
          <p:nvPr/>
        </p:nvSpPr>
        <p:spPr>
          <a:xfrm>
            <a:off x="262963" y="3109324"/>
            <a:ext cx="2509899" cy="307777"/>
          </a:xfrm>
          <a:prstGeom prst="rect">
            <a:avLst/>
          </a:prstGeom>
          <a:solidFill>
            <a:schemeClr val="bg1"/>
          </a:solidFill>
          <a:ln w="12700">
            <a:solidFill>
              <a:schemeClr val="accent3"/>
            </a:solidFill>
          </a:ln>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411571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CE299-2210-45CF-9DEF-E26518290AD3}"/>
              </a:ext>
            </a:extLst>
          </p:cNvPr>
          <p:cNvSpPr txBox="1"/>
          <p:nvPr/>
        </p:nvSpPr>
        <p:spPr>
          <a:xfrm>
            <a:off x="8203821" y="4595287"/>
            <a:ext cx="3433864" cy="307777"/>
          </a:xfrm>
          <a:prstGeom prst="rect">
            <a:avLst/>
          </a:prstGeom>
          <a:solidFill>
            <a:schemeClr val="bg1"/>
          </a:solidFill>
          <a:ln w="12700">
            <a:solidFill>
              <a:schemeClr val="accent3"/>
            </a:solidFill>
          </a:ln>
        </p:spPr>
        <p:txBody>
          <a:bodyPr wrap="square" rtlCol="0">
            <a:spAutoFit/>
          </a:bodyPr>
          <a:lstStyle/>
          <a:p>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2078947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7C5834-A872-4A7E-8DAA-597ECDB8304D}"/>
              </a:ext>
            </a:extLst>
          </p:cNvPr>
          <p:cNvSpPr txBox="1"/>
          <p:nvPr/>
        </p:nvSpPr>
        <p:spPr>
          <a:xfrm>
            <a:off x="5384801" y="4601936"/>
            <a:ext cx="5926666" cy="307777"/>
          </a:xfrm>
          <a:prstGeom prst="rect">
            <a:avLst/>
          </a:prstGeom>
          <a:solidFill>
            <a:schemeClr val="bg1"/>
          </a:solidFill>
        </p:spPr>
        <p:txBody>
          <a:bodyPr wrap="square" rtlCol="0">
            <a:spAutoFit/>
          </a:bodyPr>
          <a:lstStyle/>
          <a:p>
            <a:pPr algn="ctr"/>
            <a:r>
              <a:rPr lang="en-US" sz="1400" dirty="0">
                <a:solidFill>
                  <a:schemeClr val="tx1">
                    <a:lumMod val="50000"/>
                    <a:lumOff val="50000"/>
                  </a:schemeClr>
                </a:solidFill>
                <a:latin typeface="Verdana" panose="020B0604030504040204" pitchFamily="34" charset="0"/>
              </a:rPr>
              <a:t>Type your answer here</a:t>
            </a:r>
          </a:p>
        </p:txBody>
      </p:sp>
    </p:spTree>
    <p:extLst>
      <p:ext uri="{BB962C8B-B14F-4D97-AF65-F5344CB8AC3E}">
        <p14:creationId xmlns:p14="http://schemas.microsoft.com/office/powerpoint/2010/main" val="352628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33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97E62-6781-416C-820B-6D4D01402E03}"/>
              </a:ext>
            </a:extLst>
          </p:cNvPr>
          <p:cNvSpPr txBox="1"/>
          <p:nvPr/>
        </p:nvSpPr>
        <p:spPr>
          <a:xfrm>
            <a:off x="5532679" y="2415822"/>
            <a:ext cx="1648839" cy="523220"/>
          </a:xfrm>
          <a:prstGeom prst="rect">
            <a:avLst/>
          </a:prstGeom>
          <a:solidFill>
            <a:schemeClr val="bg1"/>
          </a:solidFill>
          <a:ln w="12700">
            <a:solidFill>
              <a:schemeClr val="accent3"/>
            </a:solidFill>
          </a:ln>
        </p:spPr>
        <p:txBody>
          <a:bodyPr wrap="square" rtlCol="0">
            <a:spAutoFit/>
          </a:bodyPr>
          <a:lstStyle>
            <a:defPPr>
              <a:defRPr lang="en-US"/>
            </a:defPPr>
            <a:lvl1pPr>
              <a:defRPr sz="1400">
                <a:solidFill>
                  <a:schemeClr val="tx1">
                    <a:lumMod val="50000"/>
                    <a:lumOff val="50000"/>
                  </a:schemeClr>
                </a:solidFill>
                <a:latin typeface="Verdana" panose="020B0604030504040204" pitchFamily="34" charset="0"/>
              </a:defRPr>
            </a:lvl1pPr>
          </a:lstStyle>
          <a:p>
            <a:r>
              <a:rPr lang="en-US" dirty="0"/>
              <a:t>Type your answer here</a:t>
            </a:r>
          </a:p>
        </p:txBody>
      </p:sp>
    </p:spTree>
    <p:extLst>
      <p:ext uri="{BB962C8B-B14F-4D97-AF65-F5344CB8AC3E}">
        <p14:creationId xmlns:p14="http://schemas.microsoft.com/office/powerpoint/2010/main" val="136135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0C7C-5B9F-4DF0-BAA6-BA9EB2C71E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266" y="3854082"/>
            <a:ext cx="585670" cy="1171339"/>
          </a:xfrm>
          <a:prstGeom prst="rect">
            <a:avLst/>
          </a:prstGeom>
        </p:spPr>
      </p:pic>
      <p:pic>
        <p:nvPicPr>
          <p:cNvPr id="5" name="Picture 4">
            <a:extLst>
              <a:ext uri="{FF2B5EF4-FFF2-40B4-BE49-F238E27FC236}">
                <a16:creationId xmlns:a16="http://schemas.microsoft.com/office/drawing/2014/main" id="{218635FB-5E47-4302-8B6B-2315CCF857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709" y="3854082"/>
            <a:ext cx="585670" cy="1171339"/>
          </a:xfrm>
          <a:prstGeom prst="rect">
            <a:avLst/>
          </a:prstGeom>
        </p:spPr>
      </p:pic>
      <p:pic>
        <p:nvPicPr>
          <p:cNvPr id="7" name="Picture 6">
            <a:extLst>
              <a:ext uri="{FF2B5EF4-FFF2-40B4-BE49-F238E27FC236}">
                <a16:creationId xmlns:a16="http://schemas.microsoft.com/office/drawing/2014/main" id="{668B1090-5F34-4080-9AD2-EE2F773D7D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8152" y="3854082"/>
            <a:ext cx="585670" cy="1171339"/>
          </a:xfrm>
          <a:prstGeom prst="rect">
            <a:avLst/>
          </a:prstGeom>
        </p:spPr>
      </p:pic>
      <p:pic>
        <p:nvPicPr>
          <p:cNvPr id="9" name="Picture 8">
            <a:extLst>
              <a:ext uri="{FF2B5EF4-FFF2-40B4-BE49-F238E27FC236}">
                <a16:creationId xmlns:a16="http://schemas.microsoft.com/office/drawing/2014/main" id="{65FBB5C9-DBF0-4350-8AD7-05BAAB4AD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596" y="3854082"/>
            <a:ext cx="585670" cy="1171339"/>
          </a:xfrm>
          <a:prstGeom prst="rect">
            <a:avLst/>
          </a:prstGeom>
        </p:spPr>
      </p:pic>
      <p:pic>
        <p:nvPicPr>
          <p:cNvPr id="11" name="Picture 10">
            <a:extLst>
              <a:ext uri="{FF2B5EF4-FFF2-40B4-BE49-F238E27FC236}">
                <a16:creationId xmlns:a16="http://schemas.microsoft.com/office/drawing/2014/main" id="{E7719990-7CD1-49B9-8535-43AB9F145E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8334" y="1149927"/>
            <a:ext cx="585670" cy="1171339"/>
          </a:xfrm>
          <a:prstGeom prst="rect">
            <a:avLst/>
          </a:prstGeom>
        </p:spPr>
      </p:pic>
      <p:pic>
        <p:nvPicPr>
          <p:cNvPr id="13" name="Picture 12">
            <a:extLst>
              <a:ext uri="{FF2B5EF4-FFF2-40B4-BE49-F238E27FC236}">
                <a16:creationId xmlns:a16="http://schemas.microsoft.com/office/drawing/2014/main" id="{79833206-A1A9-4922-A94D-710DC07F6D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067" y="1458506"/>
            <a:ext cx="431380" cy="862760"/>
          </a:xfrm>
          <a:prstGeom prst="rect">
            <a:avLst/>
          </a:prstGeom>
        </p:spPr>
      </p:pic>
    </p:spTree>
    <p:extLst>
      <p:ext uri="{BB962C8B-B14F-4D97-AF65-F5344CB8AC3E}">
        <p14:creationId xmlns:p14="http://schemas.microsoft.com/office/powerpoint/2010/main" val="302203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44E0F-9EC4-445A-872B-EC70C8051105}"/>
              </a:ext>
            </a:extLst>
          </p:cNvPr>
          <p:cNvSpPr txBox="1"/>
          <p:nvPr/>
        </p:nvSpPr>
        <p:spPr>
          <a:xfrm>
            <a:off x="423100" y="2289779"/>
            <a:ext cx="7360542" cy="369332"/>
          </a:xfrm>
          <a:prstGeom prst="rect">
            <a:avLst/>
          </a:prstGeom>
          <a:noFill/>
        </p:spPr>
        <p:txBody>
          <a:bodyPr wrap="square" rtlCol="0">
            <a:spAutoFit/>
          </a:bodyPr>
          <a:lstStyle/>
          <a:p>
            <a:r>
              <a:rPr lang="en-US" dirty="0">
                <a:solidFill>
                  <a:schemeClr val="tx1">
                    <a:lumMod val="50000"/>
                    <a:lumOff val="50000"/>
                  </a:schemeClr>
                </a:solidFill>
              </a:rPr>
              <a:t>Type your answer here</a:t>
            </a:r>
          </a:p>
        </p:txBody>
      </p:sp>
    </p:spTree>
    <p:extLst>
      <p:ext uri="{BB962C8B-B14F-4D97-AF65-F5344CB8AC3E}">
        <p14:creationId xmlns:p14="http://schemas.microsoft.com/office/powerpoint/2010/main" val="735589628"/>
      </p:ext>
    </p:extLst>
  </p:cSld>
  <p:clrMapOvr>
    <a:masterClrMapping/>
  </p:clrMapOvr>
</p:sld>
</file>

<file path=ppt/theme/theme1.xml><?xml version="1.0" encoding="utf-8"?>
<a:theme xmlns:a="http://schemas.openxmlformats.org/drawingml/2006/main" name="Copyright Onl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hink About It Master">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ft Bloc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ight Bloc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eft block no tit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Right Block no tit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Right Block no tit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with tit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NB - Sidebar Lef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Last Loo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4ECF3DC-EFD6-4166-993E-BEEC9C23A999}"/>
</file>

<file path=customXml/itemProps2.xml><?xml version="1.0" encoding="utf-8"?>
<ds:datastoreItem xmlns:ds="http://schemas.openxmlformats.org/officeDocument/2006/customXml" ds:itemID="{ACF56566-39CC-465D-8135-DEA10336BBBB}"/>
</file>

<file path=customXml/itemProps3.xml><?xml version="1.0" encoding="utf-8"?>
<ds:datastoreItem xmlns:ds="http://schemas.openxmlformats.org/officeDocument/2006/customXml" ds:itemID="{F2000D45-8BEE-4DCD-A0E6-69BE7D38BFD9}"/>
</file>

<file path=docProps/app.xml><?xml version="1.0" encoding="utf-8"?>
<Properties xmlns="http://schemas.openxmlformats.org/officeDocument/2006/extended-properties" xmlns:vt="http://schemas.openxmlformats.org/officeDocument/2006/docPropsVTypes">
  <Template>Office Theme</Template>
  <TotalTime>2991</TotalTime>
  <Words>114</Words>
  <Application>Microsoft Office PowerPoint</Application>
  <PresentationFormat>Custom</PresentationFormat>
  <Paragraphs>28</Paragraphs>
  <Slides>24</Slides>
  <Notes>1</Notes>
  <HiddenSlides>0</HiddenSlides>
  <MMClips>0</MMClips>
  <ScaleCrop>false</ScaleCrop>
  <HeadingPairs>
    <vt:vector size="6" baseType="variant">
      <vt:variant>
        <vt:lpstr>Fonts Used</vt:lpstr>
      </vt:variant>
      <vt:variant>
        <vt:i4>2</vt:i4>
      </vt:variant>
      <vt:variant>
        <vt:lpstr>Theme</vt:lpstr>
      </vt:variant>
      <vt:variant>
        <vt:i4>11</vt:i4>
      </vt:variant>
      <vt:variant>
        <vt:lpstr>Slide Titles</vt:lpstr>
      </vt:variant>
      <vt:variant>
        <vt:i4>24</vt:i4>
      </vt:variant>
    </vt:vector>
  </HeadingPairs>
  <TitlesOfParts>
    <vt:vector size="37" baseType="lpstr">
      <vt:lpstr>Arial</vt:lpstr>
      <vt:lpstr>Verdana</vt:lpstr>
      <vt:lpstr>Copyright Only</vt:lpstr>
      <vt:lpstr>Left Block</vt:lpstr>
      <vt:lpstr>Right Block</vt:lpstr>
      <vt:lpstr>left block no title</vt:lpstr>
      <vt:lpstr>2_Right Block no title</vt:lpstr>
      <vt:lpstr>3_Right Block no title</vt:lpstr>
      <vt:lpstr>blank with title</vt:lpstr>
      <vt:lpstr>INB - Sidebar Left</vt:lpstr>
      <vt:lpstr>Last Look</vt:lpstr>
      <vt:lpstr>Think About It Master</vt:lpstr>
      <vt:lpstr>5_Custom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Boundaries</dc:title>
  <dc:creator>Ali Stone</dc:creator>
  <cp:lastModifiedBy>SILVA Jess [Southern River College]</cp:lastModifiedBy>
  <cp:revision>240</cp:revision>
  <dcterms:created xsi:type="dcterms:W3CDTF">2020-06-02T18:01:15Z</dcterms:created>
  <dcterms:modified xsi:type="dcterms:W3CDTF">2021-03-07T01:45:43Z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35600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